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6" r:id="rId2"/>
    <p:sldId id="2147481249" r:id="rId3"/>
    <p:sldId id="2147481253" r:id="rId4"/>
    <p:sldId id="2147481254" r:id="rId5"/>
    <p:sldId id="2147481251" r:id="rId6"/>
    <p:sldId id="2147481255" r:id="rId7"/>
    <p:sldId id="214748124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AA"/>
    <a:srgbClr val="9CDCFE"/>
    <a:srgbClr val="1E1E1E"/>
    <a:srgbClr val="569CD6"/>
    <a:srgbClr val="CE9178"/>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6986"/>
  </p:normalViewPr>
  <p:slideViewPr>
    <p:cSldViewPr snapToGrid="0">
      <p:cViewPr varScale="1">
        <p:scale>
          <a:sx n="83" d="100"/>
          <a:sy n="83" d="100"/>
        </p:scale>
        <p:origin x="103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NL"/>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C3935-9080-472E-AE53-C976E50B8206}" type="datetimeFigureOut">
              <a:rPr lang="en-US" smtClean="0"/>
              <a:t>8/21/24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8A32A-B4BC-422D-BB75-88390DF2CFEC}" type="slidenum">
              <a:rPr lang="en-US" smtClean="0"/>
              <a:t>‹#›</a:t>
            </a:fld>
            <a:endParaRPr lang="en-US"/>
          </a:p>
        </p:txBody>
      </p:sp>
    </p:spTree>
    <p:extLst>
      <p:ext uri="{BB962C8B-B14F-4D97-AF65-F5344CB8AC3E}">
        <p14:creationId xmlns:p14="http://schemas.microsoft.com/office/powerpoint/2010/main" val="812594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The NavLink component renders to a HTML &lt;a&gt; tag. It will automatically toggle a CSS class “active” that can highlight the currently selected item and it will navigate to the route that you specify through the href attribute. The Match attribute can be used to make sure the NavLink matches the current route.</a:t>
            </a:r>
          </a:p>
        </p:txBody>
      </p:sp>
      <p:sp>
        <p:nvSpPr>
          <p:cNvPr id="4" name="Slide Number Placeholder 3"/>
          <p:cNvSpPr>
            <a:spLocks noGrp="1"/>
          </p:cNvSpPr>
          <p:nvPr>
            <p:ph type="sldNum" sz="quarter" idx="5"/>
          </p:nvPr>
        </p:nvSpPr>
        <p:spPr/>
        <p:txBody>
          <a:bodyPr/>
          <a:lstStyle/>
          <a:p>
            <a:fld id="{C488A32A-B4BC-422D-BB75-88390DF2CFEC}" type="slidenum">
              <a:rPr lang="en-US" smtClean="0"/>
              <a:t>4</a:t>
            </a:fld>
            <a:endParaRPr lang="en-US"/>
          </a:p>
        </p:txBody>
      </p:sp>
    </p:spTree>
    <p:extLst>
      <p:ext uri="{BB962C8B-B14F-4D97-AF65-F5344CB8AC3E}">
        <p14:creationId xmlns:p14="http://schemas.microsoft.com/office/powerpoint/2010/main" val="542541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navigate to a .NET MAUI page, you can choose to either use a modal page, which is probably best for when you just have to show 1 MAUI page somewhere.</a:t>
            </a:r>
          </a:p>
          <a:p>
            <a:r>
              <a:rPr lang="en-US" dirty="0"/>
              <a:t>Or you have to wrap the </a:t>
            </a:r>
            <a:r>
              <a:rPr lang="en-US" dirty="0" err="1"/>
              <a:t>MainPage</a:t>
            </a:r>
            <a:r>
              <a:rPr lang="en-US" dirty="0"/>
              <a:t> of the </a:t>
            </a:r>
            <a:r>
              <a:rPr lang="en-US" dirty="0" err="1"/>
              <a:t>BlazorHybrid</a:t>
            </a:r>
            <a:r>
              <a:rPr lang="en-US" dirty="0"/>
              <a:t> app in a </a:t>
            </a:r>
            <a:r>
              <a:rPr lang="en-US" dirty="0" err="1"/>
              <a:t>NavigationPage</a:t>
            </a:r>
            <a:r>
              <a:rPr lang="en-US" dirty="0"/>
              <a:t> which will enable navigation between different pages.</a:t>
            </a:r>
          </a:p>
          <a:p>
            <a:endParaRPr lang="en-US" dirty="0"/>
          </a:p>
          <a:p>
            <a:r>
              <a:rPr lang="en-US" dirty="0"/>
              <a:t>This doesn’t use the </a:t>
            </a:r>
            <a:r>
              <a:rPr lang="en-US" dirty="0" err="1"/>
              <a:t>NavigationManager</a:t>
            </a:r>
            <a:r>
              <a:rPr lang="en-US" dirty="0"/>
              <a:t> from </a:t>
            </a:r>
            <a:r>
              <a:rPr lang="en-US" dirty="0" err="1"/>
              <a:t>Blazor</a:t>
            </a:r>
            <a:r>
              <a:rPr lang="en-US" dirty="0"/>
              <a:t>, but will use the navigation APIs in .NET MAUI.</a:t>
            </a:r>
          </a:p>
          <a:p>
            <a:endParaRPr lang="en-US" dirty="0"/>
          </a:p>
          <a:p>
            <a:r>
              <a:rPr lang="en-US" dirty="0"/>
              <a:t>Consistent styling is crucial to make this all feel like one app and provide for a great user-experience. When done right, no one should notice when they’re using </a:t>
            </a:r>
            <a:r>
              <a:rPr lang="en-US" dirty="0" err="1"/>
              <a:t>Blazor</a:t>
            </a:r>
            <a:r>
              <a:rPr lang="en-US" dirty="0"/>
              <a:t> or .NET MAUI.</a:t>
            </a:r>
          </a:p>
        </p:txBody>
      </p:sp>
      <p:sp>
        <p:nvSpPr>
          <p:cNvPr id="4" name="Slide Number Placeholder 3"/>
          <p:cNvSpPr>
            <a:spLocks noGrp="1"/>
          </p:cNvSpPr>
          <p:nvPr>
            <p:ph type="sldNum" sz="quarter" idx="5"/>
          </p:nvPr>
        </p:nvSpPr>
        <p:spPr/>
        <p:txBody>
          <a:bodyPr/>
          <a:lstStyle/>
          <a:p>
            <a:fld id="{C488A32A-B4BC-422D-BB75-88390DF2CFEC}" type="slidenum">
              <a:rPr lang="en-US" smtClean="0"/>
              <a:t>5</a:t>
            </a:fld>
            <a:endParaRPr lang="en-US"/>
          </a:p>
        </p:txBody>
      </p:sp>
    </p:spTree>
    <p:extLst>
      <p:ext uri="{BB962C8B-B14F-4D97-AF65-F5344CB8AC3E}">
        <p14:creationId xmlns:p14="http://schemas.microsoft.com/office/powerpoint/2010/main" val="3221503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4832-F60F-46E2-24FF-7B063F38B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AD94E-F4C6-1A07-AB41-5BA7E19FE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FF54A1-80EC-B612-624A-1FA5CBD4794F}"/>
              </a:ext>
            </a:extLst>
          </p:cNvPr>
          <p:cNvSpPr>
            <a:spLocks noGrp="1"/>
          </p:cNvSpPr>
          <p:nvPr>
            <p:ph type="body" idx="1"/>
          </p:nvPr>
        </p:nvSpPr>
        <p:spPr/>
        <p:txBody>
          <a:bodyPr/>
          <a:lstStyle/>
          <a:p>
            <a:r>
              <a:rPr lang="en-US" dirty="0"/>
              <a:t>Here is an example of what happens when you use this with a modal.</a:t>
            </a:r>
          </a:p>
          <a:p>
            <a:endParaRPr lang="en-US" dirty="0"/>
          </a:p>
          <a:p>
            <a:r>
              <a:rPr lang="en-US" dirty="0"/>
              <a:t>From the </a:t>
            </a:r>
            <a:r>
              <a:rPr lang="en-US" dirty="0" err="1"/>
              <a:t>BlazorWebView</a:t>
            </a:r>
            <a:r>
              <a:rPr lang="en-US" dirty="0"/>
              <a:t>, our </a:t>
            </a:r>
            <a:r>
              <a:rPr lang="en-US" dirty="0" err="1"/>
              <a:t>Blazor</a:t>
            </a:r>
            <a:r>
              <a:rPr lang="en-US" dirty="0"/>
              <a:t> Hybrid app, you can call </a:t>
            </a:r>
            <a:r>
              <a:rPr lang="en-US" dirty="0" err="1"/>
              <a:t>PushModalAsync</a:t>
            </a:r>
            <a:endParaRPr lang="en-US" dirty="0"/>
          </a:p>
          <a:p>
            <a:r>
              <a:rPr lang="en-US" dirty="0"/>
              <a:t>[CLICK</a:t>
            </a:r>
          </a:p>
          <a:p>
            <a:r>
              <a:rPr lang="en-US" dirty="0"/>
              <a:t>And the .NET MAUI page is shown on top of everything.</a:t>
            </a:r>
          </a:p>
          <a:p>
            <a:r>
              <a:rPr lang="en-US" dirty="0"/>
              <a:t>[CLICK]</a:t>
            </a:r>
          </a:p>
          <a:p>
            <a:r>
              <a:rPr lang="en-US" dirty="0"/>
              <a:t>Then from the .NET MAUI page you can call </a:t>
            </a:r>
            <a:r>
              <a:rPr lang="en-US" dirty="0" err="1"/>
              <a:t>PopModalAsync</a:t>
            </a:r>
            <a:r>
              <a:rPr lang="en-US" dirty="0"/>
              <a:t> and you will be brought back to the </a:t>
            </a:r>
            <a:r>
              <a:rPr lang="en-US" dirty="0" err="1"/>
              <a:t>Blazor</a:t>
            </a:r>
            <a:r>
              <a:rPr lang="en-US" dirty="0"/>
              <a:t> Hybrid app</a:t>
            </a:r>
          </a:p>
          <a:p>
            <a:r>
              <a:rPr lang="en-US" dirty="0"/>
              <a:t>[CLICK]</a:t>
            </a:r>
          </a:p>
        </p:txBody>
      </p:sp>
      <p:sp>
        <p:nvSpPr>
          <p:cNvPr id="4" name="Slide Number Placeholder 3">
            <a:extLst>
              <a:ext uri="{FF2B5EF4-FFF2-40B4-BE49-F238E27FC236}">
                <a16:creationId xmlns:a16="http://schemas.microsoft.com/office/drawing/2014/main" id="{C30935B0-70F5-5597-3D02-1D6A5DB8B500}"/>
              </a:ext>
            </a:extLst>
          </p:cNvPr>
          <p:cNvSpPr>
            <a:spLocks noGrp="1"/>
          </p:cNvSpPr>
          <p:nvPr>
            <p:ph type="sldNum" sz="quarter" idx="5"/>
          </p:nvPr>
        </p:nvSpPr>
        <p:spPr/>
        <p:txBody>
          <a:bodyPr/>
          <a:lstStyle/>
          <a:p>
            <a:fld id="{C488A32A-B4BC-422D-BB75-88390DF2CFEC}" type="slidenum">
              <a:rPr lang="en-US" smtClean="0"/>
              <a:t>6</a:t>
            </a:fld>
            <a:endParaRPr lang="en-US"/>
          </a:p>
        </p:txBody>
      </p:sp>
    </p:spTree>
    <p:extLst>
      <p:ext uri="{BB962C8B-B14F-4D97-AF65-F5344CB8AC3E}">
        <p14:creationId xmlns:p14="http://schemas.microsoft.com/office/powerpoint/2010/main" val="234224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03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3236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88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14103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11640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9146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89998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16494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45453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93175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60343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436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35529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37272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771728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2639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599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9397470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2070648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1082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834879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70489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2589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65202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02594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8/21/24</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694518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ka.ms/blazor-hybrid-workshop"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p:txBody>
          <a:bodyPr/>
          <a:lstStyle/>
          <a:p>
            <a:r>
              <a:rPr lang="en-US" dirty="0"/>
              <a:t>Build Native Cross-Platform apps with .NET MAUI &amp; </a:t>
            </a:r>
            <a:r>
              <a:rPr lang="en-US" dirty="0" err="1"/>
              <a:t>Blazor</a:t>
            </a:r>
            <a:r>
              <a:rPr lang="en-US" dirty="0"/>
              <a:t> Hybrid Workshop</a:t>
            </a:r>
          </a:p>
        </p:txBody>
      </p:sp>
      <p:sp>
        <p:nvSpPr>
          <p:cNvPr id="3" name="Text Placeholder 2">
            <a:extLst>
              <a:ext uri="{FF2B5EF4-FFF2-40B4-BE49-F238E27FC236}">
                <a16:creationId xmlns:a16="http://schemas.microsoft.com/office/drawing/2014/main" id="{FF3F7C2D-A756-3A56-630E-512356E7CEE9}"/>
              </a:ext>
            </a:extLst>
          </p:cNvPr>
          <p:cNvSpPr>
            <a:spLocks noGrp="1"/>
          </p:cNvSpPr>
          <p:nvPr>
            <p:ph type="body" idx="1"/>
          </p:nvPr>
        </p:nvSpPr>
        <p:spPr/>
        <p:txBody>
          <a:bodyPr/>
          <a:lstStyle/>
          <a:p>
            <a:r>
              <a:rPr lang="en-US" dirty="0"/>
              <a:t>Part 3 – Navigation</a:t>
            </a:r>
          </a:p>
        </p:txBody>
      </p:sp>
    </p:spTree>
    <p:extLst>
      <p:ext uri="{BB962C8B-B14F-4D97-AF65-F5344CB8AC3E}">
        <p14:creationId xmlns:p14="http://schemas.microsoft.com/office/powerpoint/2010/main" val="2919931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E6157-B7B9-02BA-F54A-C0A7D758BCD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2" name="Title 1">
            <a:extLst>
              <a:ext uri="{FF2B5EF4-FFF2-40B4-BE49-F238E27FC236}">
                <a16:creationId xmlns:a16="http://schemas.microsoft.com/office/drawing/2014/main" id="{88BF7CBE-00B6-10C8-875D-0CCEC26263B8}"/>
              </a:ext>
            </a:extLst>
          </p:cNvPr>
          <p:cNvSpPr>
            <a:spLocks noGrp="1"/>
          </p:cNvSpPr>
          <p:nvPr>
            <p:ph type="title"/>
          </p:nvPr>
        </p:nvSpPr>
        <p:spPr/>
        <p:txBody>
          <a:bodyPr/>
          <a:lstStyle/>
          <a:p>
            <a:r>
              <a:rPr lang="en-US" dirty="0"/>
              <a:t>URI Navigation with </a:t>
            </a:r>
            <a:r>
              <a:rPr lang="en-US" dirty="0" err="1"/>
              <a:t>NavManager</a:t>
            </a:r>
            <a:endParaRPr lang="en-US" dirty="0"/>
          </a:p>
        </p:txBody>
      </p:sp>
      <p:sp>
        <p:nvSpPr>
          <p:cNvPr id="18" name="TextBox 17">
            <a:extLst>
              <a:ext uri="{FF2B5EF4-FFF2-40B4-BE49-F238E27FC236}">
                <a16:creationId xmlns:a16="http://schemas.microsoft.com/office/drawing/2014/main" id="{351BB0CD-1AC9-078E-9993-BCA129E80604}"/>
              </a:ext>
            </a:extLst>
          </p:cNvPr>
          <p:cNvSpPr txBox="1"/>
          <p:nvPr/>
        </p:nvSpPr>
        <p:spPr>
          <a:xfrm>
            <a:off x="3047114" y="1688941"/>
            <a:ext cx="6097772" cy="3416320"/>
          </a:xfrm>
          <a:prstGeom prst="rect">
            <a:avLst/>
          </a:prstGeom>
          <a:noFill/>
        </p:spPr>
        <p:txBody>
          <a:bodyPr wrap="square">
            <a:spAutoFit/>
          </a:bodyPr>
          <a:lstStyle/>
          <a:p>
            <a:r>
              <a:rPr lang="en-US" sz="1800" dirty="0">
                <a:solidFill>
                  <a:srgbClr val="00B050"/>
                </a:solidFill>
                <a:latin typeface="Consolas" panose="020B0609020204030204" pitchFamily="49" charset="0"/>
                <a:cs typeface="Consolas" panose="020B0609020204030204" pitchFamily="49" charset="0"/>
              </a:rPr>
              <a:t>// </a:t>
            </a:r>
            <a:r>
              <a:rPr lang="en-US" sz="1800" dirty="0" err="1">
                <a:solidFill>
                  <a:srgbClr val="00B050"/>
                </a:solidFill>
                <a:latin typeface="Consolas" panose="020B0609020204030204" pitchFamily="49" charset="0"/>
                <a:cs typeface="Consolas" panose="020B0609020204030204" pitchFamily="49" charset="0"/>
              </a:rPr>
              <a:t>StartingPage.razor</a:t>
            </a:r>
            <a:endParaRPr lang="en-US" sz="1800" dirty="0">
              <a:solidFill>
                <a:srgbClr val="00B050"/>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@page </a:t>
            </a:r>
            <a:r>
              <a:rPr lang="en-US" dirty="0">
                <a:solidFill>
                  <a:srgbClr val="CE9178"/>
                </a:solidFill>
                <a:latin typeface="Consolas" panose="020B0609020204030204" pitchFamily="49" charset="0"/>
                <a:cs typeface="Consolas" panose="020B0609020204030204" pitchFamily="49" charset="0"/>
              </a:rPr>
              <a:t>"/”</a:t>
            </a:r>
            <a:endParaRPr lang="en-US" dirty="0">
              <a:solidFill>
                <a:schemeClr val="tx2"/>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@inject </a:t>
            </a:r>
            <a:r>
              <a:rPr lang="en-US" sz="1800" dirty="0" err="1">
                <a:solidFill>
                  <a:srgbClr val="4EC9B0"/>
                </a:solidFill>
                <a:effectLst/>
                <a:latin typeface="Consolas" panose="020B0609020204030204" pitchFamily="49" charset="0"/>
                <a:cs typeface="Consolas" panose="020B0609020204030204" pitchFamily="49" charset="0"/>
              </a:rPr>
              <a:t>NavigationManager</a:t>
            </a:r>
            <a:r>
              <a:rPr lang="en-US" dirty="0">
                <a:solidFill>
                  <a:schemeClr val="tx2"/>
                </a:solidFill>
                <a:latin typeface="Consolas" panose="020B0609020204030204" pitchFamily="49" charset="0"/>
                <a:cs typeface="Consolas" panose="020B0609020204030204" pitchFamily="49" charset="0"/>
              </a:rPr>
              <a:t> </a:t>
            </a:r>
            <a:r>
              <a:rPr lang="en-US" dirty="0" err="1">
                <a:solidFill>
                  <a:srgbClr val="9CDCFE"/>
                </a:solidFill>
                <a:latin typeface="Consolas" panose="020B0609020204030204" pitchFamily="49" charset="0"/>
                <a:cs typeface="Consolas" panose="020B0609020204030204" pitchFamily="49" charset="0"/>
              </a:rPr>
              <a:t>NavManager</a:t>
            </a:r>
            <a:endParaRPr lang="en-US" dirty="0">
              <a:solidFill>
                <a:srgbClr val="9CDCFE"/>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a:p>
            <a:r>
              <a:rPr lang="en-US" dirty="0" err="1">
                <a:solidFill>
                  <a:srgbClr val="9CDCFE"/>
                </a:solidFill>
                <a:latin typeface="Consolas" panose="020B0609020204030204" pitchFamily="49" charset="0"/>
                <a:cs typeface="Consolas" panose="020B0609020204030204" pitchFamily="49" charset="0"/>
              </a:rPr>
              <a:t>NavManager</a:t>
            </a:r>
            <a:r>
              <a:rPr lang="en-US" dirty="0" err="1">
                <a:solidFill>
                  <a:srgbClr val="D4D4D4"/>
                </a:solidFill>
                <a:effectLst/>
                <a:latin typeface="Consolas" panose="020B0609020204030204" pitchFamily="49" charset="0"/>
                <a:cs typeface="Consolas" panose="020B0609020204030204" pitchFamily="49" charset="0"/>
              </a:rPr>
              <a:t>.</a:t>
            </a:r>
            <a:r>
              <a:rPr lang="en-US" dirty="0" err="1">
                <a:solidFill>
                  <a:srgbClr val="DCDCAA"/>
                </a:solidFill>
                <a:effectLst/>
                <a:latin typeface="Consolas" panose="020B0609020204030204" pitchFamily="49" charset="0"/>
                <a:cs typeface="Consolas" panose="020B0609020204030204" pitchFamily="49" charset="0"/>
              </a:rPr>
              <a:t>NavigateTo</a:t>
            </a:r>
            <a:r>
              <a:rPr lang="en-US" dirty="0">
                <a:solidFill>
                  <a:srgbClr val="DCDCAA"/>
                </a:solidFill>
                <a:effectLst/>
                <a:latin typeface="Consolas" panose="020B0609020204030204" pitchFamily="49" charset="0"/>
                <a:cs typeface="Consolas" panose="020B0609020204030204" pitchFamily="49" charset="0"/>
              </a:rPr>
              <a:t>(</a:t>
            </a:r>
            <a:r>
              <a:rPr lang="en-US" dirty="0">
                <a:solidFill>
                  <a:srgbClr val="CE9178"/>
                </a:solidFill>
                <a:effectLst/>
                <a:latin typeface="Consolas" panose="020B0609020204030204" pitchFamily="49" charset="0"/>
                <a:cs typeface="Consolas" panose="020B0609020204030204" pitchFamily="49" charset="0"/>
              </a:rPr>
              <a:t>$"</a:t>
            </a:r>
            <a:r>
              <a:rPr lang="en-US" dirty="0" err="1">
                <a:solidFill>
                  <a:srgbClr val="CE9178"/>
                </a:solidFill>
                <a:effectLst/>
                <a:latin typeface="Consolas" panose="020B0609020204030204" pitchFamily="49" charset="0"/>
                <a:cs typeface="Consolas" panose="020B0609020204030204" pitchFamily="49" charset="0"/>
              </a:rPr>
              <a:t>mynewpage</a:t>
            </a:r>
            <a:r>
              <a:rPr lang="en-US" dirty="0">
                <a:solidFill>
                  <a:srgbClr val="CE9178"/>
                </a:solidFill>
                <a:effectLst/>
                <a:latin typeface="Consolas" panose="020B0609020204030204" pitchFamily="49" charset="0"/>
                <a:cs typeface="Consolas" panose="020B0609020204030204" pitchFamily="49" charset="0"/>
              </a:rPr>
              <a:t>"</a:t>
            </a:r>
            <a:r>
              <a:rPr lang="en-US" dirty="0">
                <a:solidFill>
                  <a:srgbClr val="DCDCAA"/>
                </a:solidFill>
                <a:effectLst/>
                <a:latin typeface="Consolas" panose="020B0609020204030204" pitchFamily="49" charset="0"/>
                <a:cs typeface="Consolas" panose="020B0609020204030204" pitchFamily="49" charset="0"/>
              </a:rPr>
              <a:t>);</a:t>
            </a:r>
          </a:p>
          <a:p>
            <a:endParaRPr lang="en-US" dirty="0">
              <a:solidFill>
                <a:srgbClr val="DCDCAA"/>
              </a:solidFill>
              <a:latin typeface="Consolas" panose="020B0609020204030204" pitchFamily="49" charset="0"/>
              <a:cs typeface="Consolas" panose="020B0609020204030204" pitchFamily="49" charset="0"/>
            </a:endParaRPr>
          </a:p>
          <a:p>
            <a:endParaRPr lang="en-US" dirty="0">
              <a:solidFill>
                <a:srgbClr val="DCDCAA"/>
              </a:solidFill>
              <a:latin typeface="Consolas" panose="020B0609020204030204" pitchFamily="49" charset="0"/>
              <a:cs typeface="Consolas" panose="020B0609020204030204" pitchFamily="49" charset="0"/>
            </a:endParaRPr>
          </a:p>
          <a:p>
            <a:r>
              <a:rPr lang="en-US" sz="1800" dirty="0">
                <a:solidFill>
                  <a:srgbClr val="00B050"/>
                </a:solidFill>
                <a:latin typeface="Consolas" panose="020B0609020204030204" pitchFamily="49" charset="0"/>
                <a:cs typeface="Consolas" panose="020B0609020204030204" pitchFamily="49" charset="0"/>
              </a:rPr>
              <a:t>// </a:t>
            </a:r>
            <a:r>
              <a:rPr lang="en-US" sz="1800" dirty="0" err="1">
                <a:solidFill>
                  <a:srgbClr val="00B050"/>
                </a:solidFill>
                <a:latin typeface="Consolas" panose="020B0609020204030204" pitchFamily="49" charset="0"/>
                <a:cs typeface="Consolas" panose="020B0609020204030204" pitchFamily="49" charset="0"/>
              </a:rPr>
              <a:t>MyNewPage.razor</a:t>
            </a:r>
            <a:endParaRPr lang="en-US" dirty="0">
              <a:solidFill>
                <a:schemeClr val="tx2"/>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@page </a:t>
            </a:r>
            <a:r>
              <a:rPr lang="en-US" dirty="0">
                <a:solidFill>
                  <a:srgbClr val="CE9178"/>
                </a:solidFill>
                <a:latin typeface="Consolas" panose="020B0609020204030204" pitchFamily="49" charset="0"/>
                <a:cs typeface="Consolas" panose="020B0609020204030204" pitchFamily="49" charset="0"/>
              </a:rPr>
              <a:t>"/</a:t>
            </a:r>
            <a:r>
              <a:rPr lang="en-US" dirty="0" err="1">
                <a:solidFill>
                  <a:srgbClr val="CE9178"/>
                </a:solidFill>
                <a:latin typeface="Consolas" panose="020B0609020204030204" pitchFamily="49" charset="0"/>
                <a:cs typeface="Consolas" panose="020B0609020204030204" pitchFamily="49" charset="0"/>
              </a:rPr>
              <a:t>mynewpage</a:t>
            </a:r>
            <a:r>
              <a:rPr lang="en-US" dirty="0">
                <a:solidFill>
                  <a:srgbClr val="CE9178"/>
                </a:solidFill>
                <a:effectLst/>
                <a:latin typeface="Consolas" panose="020B0609020204030204" pitchFamily="49" charset="0"/>
                <a:cs typeface="Consolas" panose="020B0609020204030204" pitchFamily="49" charset="0"/>
              </a:rPr>
              <a:t>"</a:t>
            </a:r>
            <a:endParaRPr lang="en-US" dirty="0">
              <a:solidFill>
                <a:schemeClr val="tx2"/>
              </a:solidFill>
              <a:latin typeface="Consolas" panose="020B0609020204030204" pitchFamily="49" charset="0"/>
              <a:cs typeface="Consolas" panose="020B0609020204030204" pitchFamily="49" charset="0"/>
            </a:endParaRPr>
          </a:p>
          <a:p>
            <a:endParaRPr lang="en-US" dirty="0">
              <a:solidFill>
                <a:srgbClr val="DCDCAA"/>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47625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834D2-B3DB-DB4C-7DE0-6CCF7489E72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F14BF8D-0DD9-31EE-1C57-442FD4D9B3C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2" name="Title 1">
            <a:extLst>
              <a:ext uri="{FF2B5EF4-FFF2-40B4-BE49-F238E27FC236}">
                <a16:creationId xmlns:a16="http://schemas.microsoft.com/office/drawing/2014/main" id="{BF438841-C06A-0B9D-C1EF-E8CC36829FA6}"/>
              </a:ext>
            </a:extLst>
          </p:cNvPr>
          <p:cNvSpPr>
            <a:spLocks noGrp="1"/>
          </p:cNvSpPr>
          <p:nvPr>
            <p:ph type="title"/>
          </p:nvPr>
        </p:nvSpPr>
        <p:spPr/>
        <p:txBody>
          <a:bodyPr/>
          <a:lstStyle/>
          <a:p>
            <a:r>
              <a:rPr lang="en-US" dirty="0"/>
              <a:t>URI Navigation with </a:t>
            </a:r>
            <a:r>
              <a:rPr lang="en-US" dirty="0" err="1"/>
              <a:t>NavManager</a:t>
            </a:r>
            <a:endParaRPr lang="en-US" dirty="0"/>
          </a:p>
        </p:txBody>
      </p:sp>
      <p:sp>
        <p:nvSpPr>
          <p:cNvPr id="18" name="TextBox 17">
            <a:extLst>
              <a:ext uri="{FF2B5EF4-FFF2-40B4-BE49-F238E27FC236}">
                <a16:creationId xmlns:a16="http://schemas.microsoft.com/office/drawing/2014/main" id="{4E6210E5-1C50-03F5-10C0-02D69255F764}"/>
              </a:ext>
            </a:extLst>
          </p:cNvPr>
          <p:cNvSpPr txBox="1"/>
          <p:nvPr/>
        </p:nvSpPr>
        <p:spPr>
          <a:xfrm>
            <a:off x="3047114" y="1691561"/>
            <a:ext cx="6097772" cy="4801314"/>
          </a:xfrm>
          <a:prstGeom prst="rect">
            <a:avLst/>
          </a:prstGeom>
          <a:noFill/>
        </p:spPr>
        <p:txBody>
          <a:bodyPr wrap="square">
            <a:spAutoFit/>
          </a:bodyPr>
          <a:lstStyle/>
          <a:p>
            <a:r>
              <a:rPr lang="en-US" sz="1800" dirty="0">
                <a:solidFill>
                  <a:srgbClr val="00B050"/>
                </a:solidFill>
                <a:latin typeface="Consolas" panose="020B0609020204030204" pitchFamily="49" charset="0"/>
                <a:cs typeface="Consolas" panose="020B0609020204030204" pitchFamily="49" charset="0"/>
              </a:rPr>
              <a:t>// </a:t>
            </a:r>
            <a:r>
              <a:rPr lang="en-US" sz="1800" dirty="0" err="1">
                <a:solidFill>
                  <a:srgbClr val="00B050"/>
                </a:solidFill>
                <a:latin typeface="Consolas" panose="020B0609020204030204" pitchFamily="49" charset="0"/>
                <a:cs typeface="Consolas" panose="020B0609020204030204" pitchFamily="49" charset="0"/>
              </a:rPr>
              <a:t>StartingPage.razor</a:t>
            </a:r>
            <a:endParaRPr lang="en-US" dirty="0">
              <a:solidFill>
                <a:schemeClr val="tx2"/>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@page </a:t>
            </a:r>
            <a:r>
              <a:rPr lang="en-US" dirty="0">
                <a:solidFill>
                  <a:srgbClr val="CE9178"/>
                </a:solidFill>
                <a:latin typeface="Consolas" panose="020B0609020204030204" pitchFamily="49" charset="0"/>
                <a:cs typeface="Consolas" panose="020B0609020204030204" pitchFamily="49" charset="0"/>
              </a:rPr>
              <a:t>"/”</a:t>
            </a:r>
            <a:endParaRPr lang="en-US" dirty="0">
              <a:solidFill>
                <a:schemeClr val="tx2"/>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@inject </a:t>
            </a:r>
            <a:r>
              <a:rPr lang="en-US" sz="1800" dirty="0" err="1">
                <a:solidFill>
                  <a:srgbClr val="4EC9B0"/>
                </a:solidFill>
                <a:effectLst/>
                <a:latin typeface="Consolas" panose="020B0609020204030204" pitchFamily="49" charset="0"/>
                <a:cs typeface="Consolas" panose="020B0609020204030204" pitchFamily="49" charset="0"/>
              </a:rPr>
              <a:t>NavigationManager</a:t>
            </a:r>
            <a:r>
              <a:rPr lang="en-US" dirty="0">
                <a:solidFill>
                  <a:schemeClr val="tx2"/>
                </a:solidFill>
                <a:latin typeface="Consolas" panose="020B0609020204030204" pitchFamily="49" charset="0"/>
                <a:cs typeface="Consolas" panose="020B0609020204030204" pitchFamily="49" charset="0"/>
              </a:rPr>
              <a:t> </a:t>
            </a:r>
            <a:r>
              <a:rPr lang="en-US" dirty="0" err="1">
                <a:solidFill>
                  <a:srgbClr val="9CDCFE"/>
                </a:solidFill>
                <a:latin typeface="Consolas" panose="020B0609020204030204" pitchFamily="49" charset="0"/>
                <a:cs typeface="Consolas" panose="020B0609020204030204" pitchFamily="49" charset="0"/>
              </a:rPr>
              <a:t>NavManager</a:t>
            </a:r>
            <a:endParaRPr lang="en-US" dirty="0">
              <a:solidFill>
                <a:srgbClr val="9CDCFE"/>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a:p>
            <a:r>
              <a:rPr lang="en-US" dirty="0" err="1">
                <a:solidFill>
                  <a:srgbClr val="9CDCFE"/>
                </a:solidFill>
                <a:latin typeface="Consolas" panose="020B0609020204030204" pitchFamily="49" charset="0"/>
                <a:cs typeface="Consolas" panose="020B0609020204030204" pitchFamily="49" charset="0"/>
              </a:rPr>
              <a:t>NavManager</a:t>
            </a:r>
            <a:r>
              <a:rPr lang="en-US" dirty="0" err="1">
                <a:solidFill>
                  <a:srgbClr val="D4D4D4"/>
                </a:solidFill>
                <a:effectLst/>
                <a:latin typeface="Consolas" panose="020B0609020204030204" pitchFamily="49" charset="0"/>
                <a:cs typeface="Consolas" panose="020B0609020204030204" pitchFamily="49" charset="0"/>
              </a:rPr>
              <a:t>.</a:t>
            </a:r>
            <a:r>
              <a:rPr lang="en-US" dirty="0" err="1">
                <a:solidFill>
                  <a:srgbClr val="DCDCAA"/>
                </a:solidFill>
                <a:effectLst/>
                <a:latin typeface="Consolas" panose="020B0609020204030204" pitchFamily="49" charset="0"/>
                <a:cs typeface="Consolas" panose="020B0609020204030204" pitchFamily="49" charset="0"/>
              </a:rPr>
              <a:t>NavigateTo</a:t>
            </a:r>
            <a:r>
              <a:rPr lang="en-US" dirty="0">
                <a:solidFill>
                  <a:srgbClr val="DCDCAA"/>
                </a:solidFill>
                <a:effectLst/>
                <a:latin typeface="Consolas" panose="020B0609020204030204" pitchFamily="49" charset="0"/>
                <a:cs typeface="Consolas" panose="020B0609020204030204" pitchFamily="49" charset="0"/>
              </a:rPr>
              <a:t>(</a:t>
            </a:r>
            <a:r>
              <a:rPr lang="en-US" dirty="0">
                <a:solidFill>
                  <a:srgbClr val="CE9178"/>
                </a:solidFill>
                <a:effectLst/>
                <a:latin typeface="Consolas" panose="020B0609020204030204" pitchFamily="49" charset="0"/>
                <a:cs typeface="Consolas" panose="020B0609020204030204" pitchFamily="49" charset="0"/>
              </a:rPr>
              <a:t>$"</a:t>
            </a:r>
            <a:r>
              <a:rPr lang="en-US" dirty="0" err="1">
                <a:solidFill>
                  <a:srgbClr val="CE9178"/>
                </a:solidFill>
                <a:effectLst/>
                <a:latin typeface="Consolas" panose="020B0609020204030204" pitchFamily="49" charset="0"/>
                <a:cs typeface="Consolas" panose="020B0609020204030204" pitchFamily="49" charset="0"/>
              </a:rPr>
              <a:t>mynewpage</a:t>
            </a:r>
            <a:r>
              <a:rPr lang="en-US" dirty="0">
                <a:solidFill>
                  <a:srgbClr val="CE9178"/>
                </a:solidFill>
                <a:effectLst/>
                <a:latin typeface="Consolas" panose="020B0609020204030204" pitchFamily="49" charset="0"/>
                <a:cs typeface="Consolas" panose="020B0609020204030204" pitchFamily="49" charset="0"/>
              </a:rPr>
              <a:t>/</a:t>
            </a:r>
            <a:r>
              <a:rPr lang="en-US" dirty="0" err="1">
                <a:solidFill>
                  <a:srgbClr val="CE9178"/>
                </a:solidFill>
                <a:effectLst/>
                <a:latin typeface="Consolas" panose="020B0609020204030204" pitchFamily="49" charset="0"/>
                <a:cs typeface="Consolas" panose="020B0609020204030204" pitchFamily="49" charset="0"/>
              </a:rPr>
              <a:t>mymonkey</a:t>
            </a:r>
            <a:r>
              <a:rPr lang="en-US" dirty="0">
                <a:solidFill>
                  <a:srgbClr val="CE9178"/>
                </a:solidFill>
                <a:effectLst/>
                <a:latin typeface="Consolas" panose="020B0609020204030204" pitchFamily="49" charset="0"/>
                <a:cs typeface="Consolas" panose="020B0609020204030204" pitchFamily="49" charset="0"/>
              </a:rPr>
              <a:t>"</a:t>
            </a:r>
            <a:r>
              <a:rPr lang="en-US" dirty="0">
                <a:solidFill>
                  <a:srgbClr val="DCDCAA"/>
                </a:solidFill>
                <a:effectLst/>
                <a:latin typeface="Consolas" panose="020B0609020204030204" pitchFamily="49" charset="0"/>
                <a:cs typeface="Consolas" panose="020B0609020204030204" pitchFamily="49" charset="0"/>
              </a:rPr>
              <a:t>);</a:t>
            </a:r>
          </a:p>
          <a:p>
            <a:endParaRPr lang="en-US" dirty="0">
              <a:solidFill>
                <a:srgbClr val="DCDCAA"/>
              </a:solidFill>
              <a:latin typeface="Consolas" panose="020B0609020204030204" pitchFamily="49" charset="0"/>
              <a:cs typeface="Consolas" panose="020B0609020204030204" pitchFamily="49" charset="0"/>
            </a:endParaRPr>
          </a:p>
          <a:p>
            <a:endParaRPr lang="en-US" dirty="0">
              <a:solidFill>
                <a:srgbClr val="DCDCAA"/>
              </a:solidFill>
              <a:latin typeface="Consolas" panose="020B0609020204030204" pitchFamily="49" charset="0"/>
              <a:cs typeface="Consolas" panose="020B0609020204030204" pitchFamily="49" charset="0"/>
            </a:endParaRPr>
          </a:p>
          <a:p>
            <a:r>
              <a:rPr lang="en-US" sz="1800" dirty="0">
                <a:solidFill>
                  <a:srgbClr val="00B050"/>
                </a:solidFill>
                <a:latin typeface="Consolas" panose="020B0609020204030204" pitchFamily="49" charset="0"/>
                <a:cs typeface="Consolas" panose="020B0609020204030204" pitchFamily="49" charset="0"/>
              </a:rPr>
              <a:t>// </a:t>
            </a:r>
            <a:r>
              <a:rPr lang="en-US" sz="1800" dirty="0" err="1">
                <a:solidFill>
                  <a:srgbClr val="00B050"/>
                </a:solidFill>
                <a:latin typeface="Consolas" panose="020B0609020204030204" pitchFamily="49" charset="0"/>
                <a:cs typeface="Consolas" panose="020B0609020204030204" pitchFamily="49" charset="0"/>
              </a:rPr>
              <a:t>MyNewPage.razor</a:t>
            </a:r>
            <a:endParaRPr lang="en-US" dirty="0">
              <a:solidFill>
                <a:schemeClr val="tx2"/>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@page </a:t>
            </a:r>
            <a:r>
              <a:rPr lang="en-US" dirty="0">
                <a:solidFill>
                  <a:srgbClr val="CE9178"/>
                </a:solidFill>
                <a:latin typeface="Consolas" panose="020B0609020204030204" pitchFamily="49" charset="0"/>
                <a:cs typeface="Consolas" panose="020B0609020204030204" pitchFamily="49" charset="0"/>
              </a:rPr>
              <a:t>"/</a:t>
            </a:r>
            <a:r>
              <a:rPr lang="en-US" dirty="0" err="1">
                <a:solidFill>
                  <a:srgbClr val="CE9178"/>
                </a:solidFill>
                <a:latin typeface="Consolas" panose="020B0609020204030204" pitchFamily="49" charset="0"/>
                <a:cs typeface="Consolas" panose="020B0609020204030204" pitchFamily="49" charset="0"/>
              </a:rPr>
              <a:t>mynewpage</a:t>
            </a:r>
            <a:r>
              <a:rPr lang="en-US" dirty="0">
                <a:solidFill>
                  <a:srgbClr val="CE9178"/>
                </a:solidFill>
                <a:latin typeface="Consolas" panose="020B0609020204030204" pitchFamily="49" charset="0"/>
                <a:cs typeface="Consolas" panose="020B0609020204030204" pitchFamily="49" charset="0"/>
              </a:rPr>
              <a:t>/{name}</a:t>
            </a:r>
            <a:r>
              <a:rPr lang="en-US" dirty="0">
                <a:solidFill>
                  <a:srgbClr val="CE9178"/>
                </a:solidFill>
                <a:effectLst/>
                <a:latin typeface="Consolas" panose="020B0609020204030204" pitchFamily="49" charset="0"/>
                <a:cs typeface="Consolas" panose="020B0609020204030204" pitchFamily="49" charset="0"/>
              </a:rPr>
              <a:t>"</a:t>
            </a:r>
            <a:endParaRPr lang="en-US" dirty="0">
              <a:solidFill>
                <a:schemeClr val="tx2"/>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a:p>
            <a:r>
              <a:rPr lang="en-GB" dirty="0">
                <a:solidFill>
                  <a:srgbClr val="569CD6"/>
                </a:solidFill>
                <a:effectLst/>
                <a:latin typeface="Consolas" panose="020B0609020204030204" pitchFamily="49" charset="0"/>
                <a:cs typeface="Consolas" panose="020B0609020204030204" pitchFamily="49" charset="0"/>
              </a:rPr>
              <a:t>@code </a:t>
            </a:r>
            <a:r>
              <a:rPr lang="en-GB" dirty="0">
                <a:solidFill>
                  <a:srgbClr val="D4D4D4"/>
                </a:solidFill>
                <a:effectLst/>
                <a:latin typeface="Consolas" panose="020B0609020204030204" pitchFamily="49" charset="0"/>
                <a:cs typeface="Consolas" panose="020B0609020204030204" pitchFamily="49" charset="0"/>
              </a:rPr>
              <a:t>{</a:t>
            </a:r>
          </a:p>
          <a:p>
            <a:r>
              <a:rPr lang="en-GB" dirty="0">
                <a:solidFill>
                  <a:srgbClr val="D4D4D4"/>
                </a:solidFill>
                <a:latin typeface="Consolas" panose="020B0609020204030204" pitchFamily="49" charset="0"/>
                <a:cs typeface="Consolas" panose="020B0609020204030204" pitchFamily="49" charset="0"/>
              </a:rPr>
              <a:t>    [</a:t>
            </a:r>
            <a:r>
              <a:rPr lang="en-GB" dirty="0">
                <a:solidFill>
                  <a:srgbClr val="569CD6"/>
                </a:solidFill>
                <a:latin typeface="Consolas" panose="020B0609020204030204" pitchFamily="49" charset="0"/>
                <a:cs typeface="Consolas" panose="020B0609020204030204" pitchFamily="49" charset="0"/>
              </a:rPr>
              <a:t>Parameter</a:t>
            </a:r>
            <a:r>
              <a:rPr lang="en-GB" dirty="0">
                <a:solidFill>
                  <a:srgbClr val="D4D4D4"/>
                </a:solidFill>
                <a:latin typeface="Consolas" panose="020B0609020204030204" pitchFamily="49" charset="0"/>
                <a:cs typeface="Consolas" panose="020B0609020204030204" pitchFamily="49" charset="0"/>
              </a:rPr>
              <a:t>]</a:t>
            </a:r>
            <a:endParaRPr lang="en-GB" dirty="0">
              <a:solidFill>
                <a:srgbClr val="D4D4D4"/>
              </a:solidFill>
              <a:effectLst/>
              <a:latin typeface="Consolas" panose="020B0609020204030204" pitchFamily="49" charset="0"/>
              <a:cs typeface="Consolas" panose="020B0609020204030204" pitchFamily="49" charset="0"/>
            </a:endParaRPr>
          </a:p>
          <a:p>
            <a:r>
              <a:rPr lang="en-GB" dirty="0">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public</a:t>
            </a:r>
            <a:r>
              <a:rPr lang="en-GB" dirty="0">
                <a:solidFill>
                  <a:srgbClr val="569CD6"/>
                </a:solidFill>
                <a:latin typeface="Consolas" panose="020B0609020204030204" pitchFamily="49" charset="0"/>
                <a:cs typeface="Consolas" panose="020B0609020204030204" pitchFamily="49" charset="0"/>
              </a:rPr>
              <a:t> </a:t>
            </a:r>
            <a:r>
              <a:rPr lang="en-US" sz="1800" dirty="0">
                <a:solidFill>
                  <a:srgbClr val="4EC9B0"/>
                </a:solidFill>
                <a:effectLst/>
                <a:latin typeface="Consolas" panose="020B0609020204030204" pitchFamily="49" charset="0"/>
                <a:cs typeface="Consolas" panose="020B0609020204030204" pitchFamily="49" charset="0"/>
              </a:rPr>
              <a:t>string</a:t>
            </a:r>
            <a:r>
              <a:rPr lang="en-GB" dirty="0">
                <a:solidFill>
                  <a:srgbClr val="569CD6"/>
                </a:solidFill>
                <a:latin typeface="Consolas" panose="020B0609020204030204" pitchFamily="49" charset="0"/>
                <a:cs typeface="Consolas" panose="020B0609020204030204" pitchFamily="49" charset="0"/>
              </a:rPr>
              <a:t> </a:t>
            </a:r>
            <a:r>
              <a:rPr lang="en-GB" dirty="0">
                <a:solidFill>
                  <a:srgbClr val="DCDCAA"/>
                </a:solidFill>
                <a:latin typeface="Consolas" panose="020B0609020204030204" pitchFamily="49" charset="0"/>
                <a:cs typeface="Consolas" panose="020B0609020204030204" pitchFamily="49" charset="0"/>
              </a:rPr>
              <a:t>Name </a:t>
            </a:r>
            <a:r>
              <a:rPr lang="en-GB" dirty="0">
                <a:solidFill>
                  <a:srgbClr val="D4D4D4"/>
                </a:solidFill>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get</a:t>
            </a:r>
            <a:r>
              <a:rPr lang="en-GB" dirty="0">
                <a:solidFill>
                  <a:srgbClr val="D4D4D4"/>
                </a:solidFill>
                <a:effectLst/>
                <a:latin typeface="Consolas" panose="020B0609020204030204" pitchFamily="49" charset="0"/>
                <a:cs typeface="Consolas" panose="020B0609020204030204" pitchFamily="49" charset="0"/>
              </a:rPr>
              <a:t>; </a:t>
            </a:r>
            <a:r>
              <a:rPr lang="en-GB" dirty="0">
                <a:solidFill>
                  <a:srgbClr val="569CD6"/>
                </a:solidFill>
                <a:effectLst/>
                <a:latin typeface="Consolas" panose="020B0609020204030204" pitchFamily="49" charset="0"/>
                <a:cs typeface="Consolas" panose="020B0609020204030204" pitchFamily="49" charset="0"/>
              </a:rPr>
              <a:t>set</a:t>
            </a:r>
            <a:r>
              <a:rPr lang="en-GB" dirty="0">
                <a:solidFill>
                  <a:srgbClr val="D4D4D4"/>
                </a:solidFill>
                <a:effectLst/>
                <a:latin typeface="Consolas" panose="020B0609020204030204" pitchFamily="49" charset="0"/>
                <a:cs typeface="Consolas" panose="020B0609020204030204" pitchFamily="49" charset="0"/>
              </a:rPr>
              <a:t>; }</a:t>
            </a:r>
          </a:p>
          <a:p>
            <a:r>
              <a:rPr lang="en-GB" dirty="0">
                <a:solidFill>
                  <a:srgbClr val="D4D4D4"/>
                </a:solidFill>
                <a:effectLst/>
                <a:latin typeface="Consolas" panose="020B0609020204030204" pitchFamily="49" charset="0"/>
                <a:cs typeface="Consolas" panose="020B0609020204030204" pitchFamily="49" charset="0"/>
              </a:rPr>
              <a:t>}</a:t>
            </a:r>
          </a:p>
          <a:p>
            <a:endParaRPr lang="en-US" dirty="0">
              <a:solidFill>
                <a:srgbClr val="DCDCAA"/>
              </a:solidFill>
              <a:latin typeface="Consolas" panose="020B0609020204030204" pitchFamily="49" charset="0"/>
              <a:cs typeface="Consolas" panose="020B0609020204030204" pitchFamily="49" charset="0"/>
            </a:endParaRPr>
          </a:p>
        </p:txBody>
      </p:sp>
      <p:cxnSp>
        <p:nvCxnSpPr>
          <p:cNvPr id="4" name="Straight Arrow Connector 3">
            <a:extLst>
              <a:ext uri="{FF2B5EF4-FFF2-40B4-BE49-F238E27FC236}">
                <a16:creationId xmlns:a16="http://schemas.microsoft.com/office/drawing/2014/main" id="{C79EAEEE-FD48-B149-3209-B41D884709B4}"/>
              </a:ext>
            </a:extLst>
          </p:cNvPr>
          <p:cNvCxnSpPr>
            <a:cxnSpLocks/>
          </p:cNvCxnSpPr>
          <p:nvPr/>
        </p:nvCxnSpPr>
        <p:spPr>
          <a:xfrm flipH="1">
            <a:off x="6373777" y="4092218"/>
            <a:ext cx="768428" cy="396669"/>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D0EBEF-81B8-76A7-E838-613A63D6B339}"/>
              </a:ext>
            </a:extLst>
          </p:cNvPr>
          <p:cNvSpPr txBox="1"/>
          <p:nvPr/>
        </p:nvSpPr>
        <p:spPr>
          <a:xfrm>
            <a:off x="7238381" y="3798623"/>
            <a:ext cx="2708808" cy="400110"/>
          </a:xfrm>
          <a:prstGeom prst="rect">
            <a:avLst/>
          </a:prstGeom>
          <a:noFill/>
        </p:spPr>
        <p:txBody>
          <a:bodyPr wrap="square" rtlCol="0">
            <a:spAutoFit/>
          </a:bodyPr>
          <a:lstStyle/>
          <a:p>
            <a:r>
              <a:rPr lang="en-US" sz="2000" dirty="0">
                <a:solidFill>
                  <a:srgbClr val="FF0000"/>
                </a:solidFill>
              </a:rPr>
              <a:t>Parameters for the page</a:t>
            </a:r>
          </a:p>
        </p:txBody>
      </p:sp>
    </p:spTree>
    <p:extLst>
      <p:ext uri="{BB962C8B-B14F-4D97-AF65-F5344CB8AC3E}">
        <p14:creationId xmlns:p14="http://schemas.microsoft.com/office/powerpoint/2010/main" val="363242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EC798-4870-FDEA-8F8B-4B8DCC0A8E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731F976-34FB-9556-166C-0E4992AAF24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13" y="951470"/>
            <a:ext cx="10424807" cy="6063085"/>
          </a:xfrm>
          <a:prstGeom prst="rect">
            <a:avLst/>
          </a:prstGeom>
        </p:spPr>
      </p:pic>
      <p:sp>
        <p:nvSpPr>
          <p:cNvPr id="2" name="Title 1">
            <a:extLst>
              <a:ext uri="{FF2B5EF4-FFF2-40B4-BE49-F238E27FC236}">
                <a16:creationId xmlns:a16="http://schemas.microsoft.com/office/drawing/2014/main" id="{11959AD0-9E3F-96C5-2D0A-0EAC45B22791}"/>
              </a:ext>
            </a:extLst>
          </p:cNvPr>
          <p:cNvSpPr>
            <a:spLocks noGrp="1"/>
          </p:cNvSpPr>
          <p:nvPr>
            <p:ph type="title"/>
          </p:nvPr>
        </p:nvSpPr>
        <p:spPr/>
        <p:txBody>
          <a:bodyPr/>
          <a:lstStyle/>
          <a:p>
            <a:r>
              <a:rPr lang="en-US" dirty="0"/>
              <a:t>Navigation with Markup</a:t>
            </a:r>
          </a:p>
        </p:txBody>
      </p:sp>
      <p:sp>
        <p:nvSpPr>
          <p:cNvPr id="6" name="TextBox 5">
            <a:extLst>
              <a:ext uri="{FF2B5EF4-FFF2-40B4-BE49-F238E27FC236}">
                <a16:creationId xmlns:a16="http://schemas.microsoft.com/office/drawing/2014/main" id="{EABB3DF9-E5A2-DB00-F348-26399B202D96}"/>
              </a:ext>
            </a:extLst>
          </p:cNvPr>
          <p:cNvSpPr txBox="1"/>
          <p:nvPr/>
        </p:nvSpPr>
        <p:spPr>
          <a:xfrm>
            <a:off x="2680692" y="2277033"/>
            <a:ext cx="5946047" cy="3416320"/>
          </a:xfrm>
          <a:prstGeom prst="rect">
            <a:avLst/>
          </a:prstGeom>
          <a:noFill/>
        </p:spPr>
        <p:txBody>
          <a:bodyPr wrap="square">
            <a:spAutoFit/>
          </a:bodyPr>
          <a:lstStyle/>
          <a:p>
            <a:r>
              <a:rPr lang="en-US" dirty="0">
                <a:solidFill>
                  <a:srgbClr val="00B050"/>
                </a:solidFill>
                <a:latin typeface="Consolas" panose="020B0609020204030204" pitchFamily="49" charset="0"/>
                <a:cs typeface="Consolas" panose="020B0609020204030204" pitchFamily="49" charset="0"/>
              </a:rPr>
              <a:t>// </a:t>
            </a:r>
            <a:r>
              <a:rPr lang="en-US" dirty="0" err="1">
                <a:solidFill>
                  <a:srgbClr val="00B050"/>
                </a:solidFill>
                <a:latin typeface="Consolas" panose="020B0609020204030204" pitchFamily="49" charset="0"/>
                <a:cs typeface="Consolas" panose="020B0609020204030204" pitchFamily="49" charset="0"/>
              </a:rPr>
              <a:t>NavMenu.razor</a:t>
            </a:r>
            <a:endParaRPr lang="en-US" dirty="0">
              <a:solidFill>
                <a:srgbClr val="00B050"/>
              </a:solidFill>
              <a:latin typeface="Consolas" panose="020B0609020204030204" pitchFamily="49" charset="0"/>
              <a:cs typeface="Consolas" panose="020B0609020204030204" pitchFamily="49" charset="0"/>
            </a:endParaRPr>
          </a:p>
          <a:p>
            <a:r>
              <a:rPr lang="en-US" dirty="0">
                <a:solidFill>
                  <a:srgbClr val="569CD6"/>
                </a:solidFill>
                <a:latin typeface="Consolas" panose="020B0609020204030204" pitchFamily="49" charset="0"/>
                <a:cs typeface="Consolas" panose="020B0609020204030204" pitchFamily="49" charset="0"/>
              </a:rPr>
              <a:t>&lt;</a:t>
            </a:r>
            <a:r>
              <a:rPr lang="en-US" dirty="0">
                <a:solidFill>
                  <a:srgbClr val="9CDCFE"/>
                </a:solidFill>
                <a:latin typeface="Consolas" panose="020B0609020204030204" pitchFamily="49" charset="0"/>
                <a:cs typeface="Consolas" panose="020B0609020204030204" pitchFamily="49" charset="0"/>
              </a:rPr>
              <a:t>div</a:t>
            </a:r>
            <a:r>
              <a:rPr lang="en-US" dirty="0">
                <a:solidFill>
                  <a:srgbClr val="569CD6"/>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    </a:t>
            </a:r>
            <a:r>
              <a:rPr lang="en-US" dirty="0">
                <a:solidFill>
                  <a:srgbClr val="569CD6"/>
                </a:solidFill>
                <a:latin typeface="Consolas" panose="020B0609020204030204" pitchFamily="49" charset="0"/>
                <a:cs typeface="Consolas" panose="020B0609020204030204" pitchFamily="49" charset="0"/>
              </a:rPr>
              <a:t>&lt;</a:t>
            </a:r>
            <a:r>
              <a:rPr lang="en-US" dirty="0" err="1">
                <a:solidFill>
                  <a:srgbClr val="9CDCFE"/>
                </a:solidFill>
                <a:latin typeface="Consolas" panose="020B0609020204030204" pitchFamily="49" charset="0"/>
                <a:cs typeface="Consolas" panose="020B0609020204030204" pitchFamily="49" charset="0"/>
              </a:rPr>
              <a:t>NavLink</a:t>
            </a:r>
            <a:r>
              <a:rPr lang="en-US" dirty="0">
                <a:solidFill>
                  <a:schemeClr val="tx2"/>
                </a:solidFill>
                <a:latin typeface="Consolas" panose="020B0609020204030204" pitchFamily="49" charset="0"/>
                <a:cs typeface="Consolas" panose="020B0609020204030204" pitchFamily="49" charset="0"/>
              </a:rPr>
              <a:t> </a:t>
            </a:r>
            <a:r>
              <a:rPr lang="en-US" dirty="0">
                <a:solidFill>
                  <a:srgbClr val="DCDCAA"/>
                </a:solidFill>
                <a:latin typeface="Consolas" panose="020B0609020204030204" pitchFamily="49" charset="0"/>
                <a:cs typeface="Consolas" panose="020B0609020204030204" pitchFamily="49" charset="0"/>
              </a:rPr>
              <a:t>class</a:t>
            </a:r>
            <a:r>
              <a:rPr lang="en-US" dirty="0">
                <a:solidFill>
                  <a:srgbClr val="D4D4D4"/>
                </a:solidFill>
                <a:latin typeface="Consolas" panose="020B0609020204030204" pitchFamily="49" charset="0"/>
                <a:cs typeface="Consolas" panose="020B0609020204030204" pitchFamily="49" charset="0"/>
              </a:rPr>
              <a:t>=</a:t>
            </a:r>
            <a:r>
              <a:rPr lang="en-US" dirty="0">
                <a:solidFill>
                  <a:srgbClr val="CE9178"/>
                </a:solidFill>
                <a:latin typeface="Consolas" panose="020B0609020204030204" pitchFamily="49" charset="0"/>
                <a:cs typeface="Consolas" panose="020B0609020204030204" pitchFamily="49" charset="0"/>
              </a:rPr>
              <a:t>"nav-link"</a:t>
            </a:r>
            <a:r>
              <a:rPr lang="en-US" dirty="0">
                <a:solidFill>
                  <a:schemeClr val="tx2"/>
                </a:solidFill>
                <a:latin typeface="Consolas" panose="020B0609020204030204" pitchFamily="49" charset="0"/>
                <a:cs typeface="Consolas" panose="020B0609020204030204" pitchFamily="49" charset="0"/>
              </a:rPr>
              <a:t> </a:t>
            </a:r>
            <a:r>
              <a:rPr lang="en-US" dirty="0" err="1">
                <a:solidFill>
                  <a:srgbClr val="DCDCAA"/>
                </a:solidFill>
                <a:latin typeface="Consolas" panose="020B0609020204030204" pitchFamily="49" charset="0"/>
                <a:cs typeface="Consolas" panose="020B0609020204030204" pitchFamily="49" charset="0"/>
              </a:rPr>
              <a:t>href</a:t>
            </a:r>
            <a:r>
              <a:rPr lang="en-US" dirty="0">
                <a:solidFill>
                  <a:srgbClr val="D4D4D4"/>
                </a:solidFill>
                <a:latin typeface="Consolas" panose="020B0609020204030204" pitchFamily="49" charset="0"/>
                <a:cs typeface="Consolas" panose="020B0609020204030204" pitchFamily="49" charset="0"/>
              </a:rPr>
              <a:t>=</a:t>
            </a:r>
            <a:r>
              <a:rPr lang="en-US" dirty="0">
                <a:solidFill>
                  <a:srgbClr val="CE9178"/>
                </a:solidFill>
                <a:latin typeface="Consolas" panose="020B0609020204030204" pitchFamily="49" charset="0"/>
                <a:cs typeface="Consolas" panose="020B0609020204030204" pitchFamily="49" charset="0"/>
              </a:rPr>
              <a:t>""</a:t>
            </a:r>
            <a:r>
              <a:rPr lang="en-US" dirty="0">
                <a:solidFill>
                  <a:schemeClr val="tx2"/>
                </a:solidFill>
                <a:latin typeface="Consolas" panose="020B0609020204030204" pitchFamily="49" charset="0"/>
                <a:cs typeface="Consolas" panose="020B0609020204030204" pitchFamily="49" charset="0"/>
              </a:rPr>
              <a:t> </a:t>
            </a:r>
            <a:br>
              <a:rPr lang="en-US" dirty="0">
                <a:solidFill>
                  <a:schemeClr val="tx2"/>
                </a:solidFill>
                <a:latin typeface="Consolas" panose="020B0609020204030204" pitchFamily="49" charset="0"/>
                <a:cs typeface="Consolas" panose="020B0609020204030204" pitchFamily="49" charset="0"/>
              </a:rPr>
            </a:br>
            <a:r>
              <a:rPr lang="en-US" dirty="0">
                <a:solidFill>
                  <a:schemeClr val="tx2"/>
                </a:solidFill>
                <a:latin typeface="Consolas" panose="020B0609020204030204" pitchFamily="49" charset="0"/>
                <a:cs typeface="Consolas" panose="020B0609020204030204" pitchFamily="49" charset="0"/>
              </a:rPr>
              <a:t>	      </a:t>
            </a:r>
            <a:r>
              <a:rPr lang="en-US" dirty="0">
                <a:solidFill>
                  <a:srgbClr val="DCDCAA"/>
                </a:solidFill>
                <a:latin typeface="Consolas" panose="020B0609020204030204" pitchFamily="49" charset="0"/>
                <a:cs typeface="Consolas" panose="020B0609020204030204" pitchFamily="49" charset="0"/>
              </a:rPr>
              <a:t>Match</a:t>
            </a:r>
            <a:r>
              <a:rPr lang="en-US" dirty="0">
                <a:solidFill>
                  <a:srgbClr val="D4D4D4"/>
                </a:solidFill>
                <a:latin typeface="Consolas" panose="020B0609020204030204" pitchFamily="49" charset="0"/>
                <a:cs typeface="Consolas" panose="020B0609020204030204" pitchFamily="49" charset="0"/>
              </a:rPr>
              <a:t>=</a:t>
            </a:r>
            <a:r>
              <a:rPr lang="en-US" dirty="0">
                <a:solidFill>
                  <a:srgbClr val="CE9178"/>
                </a:solidFill>
                <a:latin typeface="Consolas" panose="020B0609020204030204" pitchFamily="49" charset="0"/>
                <a:cs typeface="Consolas" panose="020B0609020204030204" pitchFamily="49" charset="0"/>
              </a:rPr>
              <a:t>"</a:t>
            </a:r>
            <a:r>
              <a:rPr lang="en-US" dirty="0" err="1">
                <a:solidFill>
                  <a:srgbClr val="CE9178"/>
                </a:solidFill>
                <a:latin typeface="Consolas" panose="020B0609020204030204" pitchFamily="49" charset="0"/>
                <a:cs typeface="Consolas" panose="020B0609020204030204" pitchFamily="49" charset="0"/>
              </a:rPr>
              <a:t>NavLinkMatch.All</a:t>
            </a:r>
            <a:r>
              <a:rPr lang="en-US" dirty="0">
                <a:solidFill>
                  <a:srgbClr val="CE9178"/>
                </a:solidFill>
                <a:latin typeface="Consolas" panose="020B0609020204030204" pitchFamily="49" charset="0"/>
                <a:cs typeface="Consolas" panose="020B0609020204030204" pitchFamily="49" charset="0"/>
              </a:rPr>
              <a:t>"</a:t>
            </a:r>
            <a:r>
              <a:rPr lang="en-US" dirty="0">
                <a:solidFill>
                  <a:srgbClr val="569CD6"/>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	</a:t>
            </a:r>
            <a:r>
              <a:rPr lang="en-US" dirty="0">
                <a:solidFill>
                  <a:srgbClr val="D4D4D4"/>
                </a:solidFill>
                <a:latin typeface="Consolas" panose="020B0609020204030204" pitchFamily="49" charset="0"/>
                <a:cs typeface="Consolas" panose="020B0609020204030204" pitchFamily="49" charset="0"/>
              </a:rPr>
              <a:t>Monkeys</a:t>
            </a:r>
          </a:p>
          <a:p>
            <a:r>
              <a:rPr lang="en-US" dirty="0">
                <a:solidFill>
                  <a:schemeClr val="tx2"/>
                </a:solidFill>
                <a:latin typeface="Consolas" panose="020B0609020204030204" pitchFamily="49" charset="0"/>
                <a:cs typeface="Consolas" panose="020B0609020204030204" pitchFamily="49" charset="0"/>
              </a:rPr>
              <a:t>    </a:t>
            </a:r>
            <a:r>
              <a:rPr lang="en-US" dirty="0">
                <a:solidFill>
                  <a:srgbClr val="569CD6"/>
                </a:solidFill>
                <a:latin typeface="Consolas" panose="020B0609020204030204" pitchFamily="49" charset="0"/>
                <a:cs typeface="Consolas" panose="020B0609020204030204" pitchFamily="49" charset="0"/>
              </a:rPr>
              <a:t>&lt;</a:t>
            </a:r>
            <a:r>
              <a:rPr lang="en-US" dirty="0">
                <a:solidFill>
                  <a:srgbClr val="9CDCFE"/>
                </a:solidFill>
                <a:latin typeface="Consolas" panose="020B0609020204030204" pitchFamily="49" charset="0"/>
                <a:cs typeface="Consolas" panose="020B0609020204030204" pitchFamily="49" charset="0"/>
              </a:rPr>
              <a:t>/</a:t>
            </a:r>
            <a:r>
              <a:rPr lang="en-US" dirty="0" err="1">
                <a:solidFill>
                  <a:srgbClr val="9CDCFE"/>
                </a:solidFill>
                <a:latin typeface="Consolas" panose="020B0609020204030204" pitchFamily="49" charset="0"/>
                <a:cs typeface="Consolas" panose="020B0609020204030204" pitchFamily="49" charset="0"/>
              </a:rPr>
              <a:t>NavLink</a:t>
            </a:r>
            <a:r>
              <a:rPr lang="en-US" dirty="0">
                <a:solidFill>
                  <a:srgbClr val="569CD6"/>
                </a:solidFill>
                <a:latin typeface="Consolas" panose="020B0609020204030204" pitchFamily="49" charset="0"/>
                <a:cs typeface="Consolas" panose="020B0609020204030204" pitchFamily="49" charset="0"/>
              </a:rPr>
              <a:t>&gt;</a:t>
            </a:r>
          </a:p>
          <a:p>
            <a:r>
              <a:rPr lang="en-US" dirty="0">
                <a:solidFill>
                  <a:srgbClr val="569CD6"/>
                </a:solidFill>
                <a:latin typeface="Consolas" panose="020B0609020204030204" pitchFamily="49" charset="0"/>
                <a:cs typeface="Consolas" panose="020B0609020204030204" pitchFamily="49" charset="0"/>
              </a:rPr>
              <a:t>&lt;</a:t>
            </a:r>
            <a:r>
              <a:rPr lang="en-US" dirty="0">
                <a:solidFill>
                  <a:srgbClr val="9CDCFE"/>
                </a:solidFill>
                <a:latin typeface="Consolas" panose="020B0609020204030204" pitchFamily="49" charset="0"/>
                <a:cs typeface="Consolas" panose="020B0609020204030204" pitchFamily="49" charset="0"/>
              </a:rPr>
              <a:t>/div</a:t>
            </a:r>
            <a:r>
              <a:rPr lang="en-US" dirty="0">
                <a:solidFill>
                  <a:srgbClr val="569CD6"/>
                </a:solidFill>
                <a:latin typeface="Consolas" panose="020B0609020204030204" pitchFamily="49" charset="0"/>
                <a:cs typeface="Consolas" panose="020B0609020204030204" pitchFamily="49" charset="0"/>
              </a:rPr>
              <a:t>&gt;</a:t>
            </a:r>
          </a:p>
          <a:p>
            <a:r>
              <a:rPr lang="en-US" dirty="0">
                <a:solidFill>
                  <a:srgbClr val="569CD6"/>
                </a:solidFill>
                <a:latin typeface="Consolas" panose="020B0609020204030204" pitchFamily="49" charset="0"/>
                <a:cs typeface="Consolas" panose="020B0609020204030204" pitchFamily="49" charset="0"/>
              </a:rPr>
              <a:t>&lt;</a:t>
            </a:r>
            <a:r>
              <a:rPr lang="en-US" dirty="0">
                <a:solidFill>
                  <a:srgbClr val="9CDCFE"/>
                </a:solidFill>
                <a:latin typeface="Consolas" panose="020B0609020204030204" pitchFamily="49" charset="0"/>
                <a:cs typeface="Consolas" panose="020B0609020204030204" pitchFamily="49" charset="0"/>
              </a:rPr>
              <a:t>div</a:t>
            </a:r>
            <a:r>
              <a:rPr lang="en-US" dirty="0">
                <a:solidFill>
                  <a:srgbClr val="569CD6"/>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    </a:t>
            </a:r>
            <a:r>
              <a:rPr lang="en-US" dirty="0">
                <a:solidFill>
                  <a:srgbClr val="569CD6"/>
                </a:solidFill>
                <a:latin typeface="Consolas" panose="020B0609020204030204" pitchFamily="49" charset="0"/>
                <a:cs typeface="Consolas" panose="020B0609020204030204" pitchFamily="49" charset="0"/>
              </a:rPr>
              <a:t>&lt;</a:t>
            </a:r>
            <a:r>
              <a:rPr lang="en-US" dirty="0" err="1">
                <a:solidFill>
                  <a:srgbClr val="9CDCFE"/>
                </a:solidFill>
                <a:latin typeface="Consolas" panose="020B0609020204030204" pitchFamily="49" charset="0"/>
                <a:cs typeface="Consolas" panose="020B0609020204030204" pitchFamily="49" charset="0"/>
              </a:rPr>
              <a:t>NavLink</a:t>
            </a:r>
            <a:r>
              <a:rPr lang="en-US" dirty="0">
                <a:solidFill>
                  <a:schemeClr val="tx2"/>
                </a:solidFill>
                <a:latin typeface="Consolas" panose="020B0609020204030204" pitchFamily="49" charset="0"/>
                <a:cs typeface="Consolas" panose="020B0609020204030204" pitchFamily="49" charset="0"/>
              </a:rPr>
              <a:t> </a:t>
            </a:r>
            <a:r>
              <a:rPr lang="en-US" dirty="0">
                <a:solidFill>
                  <a:srgbClr val="DCDCAA"/>
                </a:solidFill>
                <a:latin typeface="Consolas" panose="020B0609020204030204" pitchFamily="49" charset="0"/>
                <a:cs typeface="Consolas" panose="020B0609020204030204" pitchFamily="49" charset="0"/>
              </a:rPr>
              <a:t>class</a:t>
            </a:r>
            <a:r>
              <a:rPr lang="en-US" dirty="0">
                <a:solidFill>
                  <a:srgbClr val="D4D4D4"/>
                </a:solidFill>
                <a:latin typeface="Consolas" panose="020B0609020204030204" pitchFamily="49" charset="0"/>
                <a:cs typeface="Consolas" panose="020B0609020204030204" pitchFamily="49" charset="0"/>
              </a:rPr>
              <a:t>=</a:t>
            </a:r>
            <a:r>
              <a:rPr lang="en-US" dirty="0">
                <a:solidFill>
                  <a:srgbClr val="CE9178"/>
                </a:solidFill>
                <a:latin typeface="Consolas" panose="020B0609020204030204" pitchFamily="49" charset="0"/>
                <a:cs typeface="Consolas" panose="020B0609020204030204" pitchFamily="49" charset="0"/>
              </a:rPr>
              <a:t>"nav-link"</a:t>
            </a:r>
            <a:r>
              <a:rPr lang="en-US" dirty="0">
                <a:solidFill>
                  <a:schemeClr val="tx2"/>
                </a:solidFill>
                <a:latin typeface="Consolas" panose="020B0609020204030204" pitchFamily="49" charset="0"/>
                <a:cs typeface="Consolas" panose="020B0609020204030204" pitchFamily="49" charset="0"/>
              </a:rPr>
              <a:t> </a:t>
            </a:r>
            <a:r>
              <a:rPr lang="en-US" dirty="0" err="1">
                <a:solidFill>
                  <a:srgbClr val="DCDCAA"/>
                </a:solidFill>
                <a:latin typeface="Consolas" panose="020B0609020204030204" pitchFamily="49" charset="0"/>
                <a:cs typeface="Consolas" panose="020B0609020204030204" pitchFamily="49" charset="0"/>
              </a:rPr>
              <a:t>href</a:t>
            </a:r>
            <a:r>
              <a:rPr lang="en-US" dirty="0">
                <a:solidFill>
                  <a:srgbClr val="D4D4D4"/>
                </a:solidFill>
                <a:latin typeface="Consolas" panose="020B0609020204030204" pitchFamily="49" charset="0"/>
                <a:cs typeface="Consolas" panose="020B0609020204030204" pitchFamily="49" charset="0"/>
              </a:rPr>
              <a:t>=</a:t>
            </a:r>
            <a:r>
              <a:rPr lang="en-US" dirty="0">
                <a:solidFill>
                  <a:srgbClr val="CE9178"/>
                </a:solidFill>
                <a:latin typeface="Consolas" panose="020B0609020204030204" pitchFamily="49" charset="0"/>
                <a:cs typeface="Consolas" panose="020B0609020204030204" pitchFamily="49" charset="0"/>
              </a:rPr>
              <a:t>"options"</a:t>
            </a:r>
            <a:r>
              <a:rPr lang="en-US" dirty="0">
                <a:solidFill>
                  <a:srgbClr val="569CD6"/>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	</a:t>
            </a:r>
            <a:r>
              <a:rPr lang="en-US" dirty="0">
                <a:solidFill>
                  <a:srgbClr val="D4D4D4"/>
                </a:solidFill>
                <a:latin typeface="Consolas" panose="020B0609020204030204" pitchFamily="49" charset="0"/>
                <a:cs typeface="Consolas" panose="020B0609020204030204" pitchFamily="49" charset="0"/>
              </a:rPr>
              <a:t>Options</a:t>
            </a:r>
          </a:p>
          <a:p>
            <a:r>
              <a:rPr lang="en-US" dirty="0">
                <a:solidFill>
                  <a:schemeClr val="tx2"/>
                </a:solidFill>
                <a:latin typeface="Consolas" panose="020B0609020204030204" pitchFamily="49" charset="0"/>
                <a:cs typeface="Consolas" panose="020B0609020204030204" pitchFamily="49" charset="0"/>
              </a:rPr>
              <a:t>    </a:t>
            </a:r>
            <a:r>
              <a:rPr lang="en-US" dirty="0">
                <a:solidFill>
                  <a:srgbClr val="569CD6"/>
                </a:solidFill>
                <a:latin typeface="Consolas" panose="020B0609020204030204" pitchFamily="49" charset="0"/>
                <a:cs typeface="Consolas" panose="020B0609020204030204" pitchFamily="49" charset="0"/>
              </a:rPr>
              <a:t>&lt;</a:t>
            </a:r>
            <a:r>
              <a:rPr lang="en-US" dirty="0">
                <a:solidFill>
                  <a:srgbClr val="9CDCFE"/>
                </a:solidFill>
                <a:latin typeface="Consolas" panose="020B0609020204030204" pitchFamily="49" charset="0"/>
                <a:cs typeface="Consolas" panose="020B0609020204030204" pitchFamily="49" charset="0"/>
              </a:rPr>
              <a:t>/</a:t>
            </a:r>
            <a:r>
              <a:rPr lang="en-US" dirty="0" err="1">
                <a:solidFill>
                  <a:srgbClr val="9CDCFE"/>
                </a:solidFill>
                <a:latin typeface="Consolas" panose="020B0609020204030204" pitchFamily="49" charset="0"/>
                <a:cs typeface="Consolas" panose="020B0609020204030204" pitchFamily="49" charset="0"/>
              </a:rPr>
              <a:t>NavLink</a:t>
            </a:r>
            <a:r>
              <a:rPr lang="en-US" dirty="0">
                <a:solidFill>
                  <a:srgbClr val="569CD6"/>
                </a:solidFill>
                <a:latin typeface="Consolas" panose="020B0609020204030204" pitchFamily="49" charset="0"/>
                <a:cs typeface="Consolas" panose="020B0609020204030204" pitchFamily="49" charset="0"/>
              </a:rPr>
              <a:t>&gt;</a:t>
            </a:r>
          </a:p>
          <a:p>
            <a:r>
              <a:rPr lang="en-US" dirty="0">
                <a:solidFill>
                  <a:srgbClr val="569CD6"/>
                </a:solidFill>
                <a:latin typeface="Consolas" panose="020B0609020204030204" pitchFamily="49" charset="0"/>
                <a:cs typeface="Consolas" panose="020B0609020204030204" pitchFamily="49" charset="0"/>
              </a:rPr>
              <a:t>&lt;</a:t>
            </a:r>
            <a:r>
              <a:rPr lang="en-US" dirty="0">
                <a:solidFill>
                  <a:srgbClr val="9CDCFE"/>
                </a:solidFill>
                <a:latin typeface="Consolas" panose="020B0609020204030204" pitchFamily="49" charset="0"/>
                <a:cs typeface="Consolas" panose="020B0609020204030204" pitchFamily="49" charset="0"/>
              </a:rPr>
              <a:t>/div</a:t>
            </a:r>
            <a:r>
              <a:rPr lang="en-US" dirty="0">
                <a:solidFill>
                  <a:srgbClr val="569CD6"/>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453682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F19BE-007F-5EF5-7078-FCDD16D1320C}"/>
              </a:ext>
            </a:extLst>
          </p:cNvPr>
          <p:cNvSpPr>
            <a:spLocks noGrp="1"/>
          </p:cNvSpPr>
          <p:nvPr>
            <p:ph type="title"/>
          </p:nvPr>
        </p:nvSpPr>
        <p:spPr/>
        <p:txBody>
          <a:bodyPr/>
          <a:lstStyle/>
          <a:p>
            <a:r>
              <a:rPr lang="en-US" dirty="0"/>
              <a:t>Navigating to .NET MAUI Pages</a:t>
            </a:r>
          </a:p>
        </p:txBody>
      </p:sp>
      <p:sp>
        <p:nvSpPr>
          <p:cNvPr id="3" name="Content Placeholder 2">
            <a:extLst>
              <a:ext uri="{FF2B5EF4-FFF2-40B4-BE49-F238E27FC236}">
                <a16:creationId xmlns:a16="http://schemas.microsoft.com/office/drawing/2014/main" id="{84143824-FBDE-E6EB-BECF-3EBE16A033F7}"/>
              </a:ext>
            </a:extLst>
          </p:cNvPr>
          <p:cNvSpPr>
            <a:spLocks noGrp="1"/>
          </p:cNvSpPr>
          <p:nvPr>
            <p:ph idx="1"/>
          </p:nvPr>
        </p:nvSpPr>
        <p:spPr/>
        <p:txBody>
          <a:bodyPr/>
          <a:lstStyle/>
          <a:p>
            <a:r>
              <a:rPr lang="en-NL" dirty="0"/>
              <a:t>Use modal navigation</a:t>
            </a:r>
          </a:p>
          <a:p>
            <a:r>
              <a:rPr lang="en-NL" dirty="0"/>
              <a:t>Or wrap the </a:t>
            </a:r>
            <a:r>
              <a:rPr lang="en-NL" b="1" dirty="0">
                <a:latin typeface="Consolas" panose="020B0609020204030204" pitchFamily="49" charset="0"/>
                <a:cs typeface="Consolas" panose="020B0609020204030204" pitchFamily="49" charset="0"/>
              </a:rPr>
              <a:t>MainPage</a:t>
            </a:r>
            <a:r>
              <a:rPr lang="en-NL" dirty="0"/>
              <a:t> in a </a:t>
            </a:r>
            <a:r>
              <a:rPr lang="en-NL" b="1" dirty="0">
                <a:latin typeface="Consolas" panose="020B0609020204030204" pitchFamily="49" charset="0"/>
                <a:cs typeface="Consolas" panose="020B0609020204030204" pitchFamily="49" charset="0"/>
              </a:rPr>
              <a:t>NavigationPage</a:t>
            </a:r>
          </a:p>
          <a:p>
            <a:r>
              <a:rPr lang="en-NL"/>
              <a:t>Doesn’t </a:t>
            </a:r>
            <a:r>
              <a:rPr lang="en-NL" dirty="0"/>
              <a:t>use </a:t>
            </a:r>
            <a:r>
              <a:rPr lang="en-NL" b="1" dirty="0">
                <a:latin typeface="Consolas" panose="020B0609020204030204" pitchFamily="49" charset="0"/>
                <a:cs typeface="Consolas" panose="020B0609020204030204" pitchFamily="49" charset="0"/>
              </a:rPr>
              <a:t>NavigationManager</a:t>
            </a:r>
          </a:p>
          <a:p>
            <a:pPr lvl="1"/>
            <a:r>
              <a:rPr lang="en-NL" dirty="0"/>
              <a:t>Uses navigation APIs in .NET MAUI</a:t>
            </a:r>
          </a:p>
          <a:p>
            <a:r>
              <a:rPr lang="en-NL" dirty="0"/>
              <a:t>Consistent styling needed for a great user-experience</a:t>
            </a:r>
          </a:p>
          <a:p>
            <a:endParaRPr lang="en-NL" dirty="0"/>
          </a:p>
        </p:txBody>
      </p:sp>
    </p:spTree>
    <p:extLst>
      <p:ext uri="{BB962C8B-B14F-4D97-AF65-F5344CB8AC3E}">
        <p14:creationId xmlns:p14="http://schemas.microsoft.com/office/powerpoint/2010/main" val="1198872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B4832-CE28-8867-3F37-479AAD02E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C82F5-B191-3D13-9BD3-1DEE1B29C227}"/>
              </a:ext>
            </a:extLst>
          </p:cNvPr>
          <p:cNvSpPr>
            <a:spLocks noGrp="1"/>
          </p:cNvSpPr>
          <p:nvPr>
            <p:ph type="title"/>
          </p:nvPr>
        </p:nvSpPr>
        <p:spPr/>
        <p:txBody>
          <a:bodyPr/>
          <a:lstStyle/>
          <a:p>
            <a:r>
              <a:rPr lang="en-US" dirty="0"/>
              <a:t>Navigating to MAUI Pages</a:t>
            </a:r>
          </a:p>
        </p:txBody>
      </p:sp>
      <p:sp>
        <p:nvSpPr>
          <p:cNvPr id="5" name="Rounded Rectangle 4">
            <a:extLst>
              <a:ext uri="{FF2B5EF4-FFF2-40B4-BE49-F238E27FC236}">
                <a16:creationId xmlns:a16="http://schemas.microsoft.com/office/drawing/2014/main" id="{35A3AD8D-3AA1-35A1-0360-0C4F45A90ED6}"/>
              </a:ext>
            </a:extLst>
          </p:cNvPr>
          <p:cNvSpPr/>
          <p:nvPr/>
        </p:nvSpPr>
        <p:spPr>
          <a:xfrm>
            <a:off x="3047832" y="1690688"/>
            <a:ext cx="2647508" cy="42385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7E376C0-0899-6340-8BFF-D7B86DDEB039}"/>
              </a:ext>
            </a:extLst>
          </p:cNvPr>
          <p:cNvSpPr/>
          <p:nvPr/>
        </p:nvSpPr>
        <p:spPr>
          <a:xfrm>
            <a:off x="3473135" y="2137260"/>
            <a:ext cx="1796902" cy="3296093"/>
          </a:xfrm>
          <a:prstGeom prst="roundRect">
            <a:avLst/>
          </a:prstGeom>
          <a:solidFill>
            <a:srgbClr val="1E1E1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50"/>
                </a:solidFill>
              </a:rPr>
              <a:t>Blazor</a:t>
            </a:r>
            <a:endParaRPr lang="en-US" dirty="0">
              <a:solidFill>
                <a:srgbClr val="00B050"/>
              </a:solidFill>
            </a:endParaRPr>
          </a:p>
          <a:p>
            <a:pPr algn="ctr"/>
            <a:r>
              <a:rPr lang="en-US" dirty="0">
                <a:solidFill>
                  <a:srgbClr val="00B050"/>
                </a:solidFill>
              </a:rPr>
              <a:t>WebView</a:t>
            </a:r>
          </a:p>
          <a:p>
            <a:pPr algn="ctr"/>
            <a:endParaRPr lang="en-US" dirty="0">
              <a:solidFill>
                <a:srgbClr val="00B050"/>
              </a:solidFill>
            </a:endParaRPr>
          </a:p>
          <a:p>
            <a:pPr algn="ctr"/>
            <a:endParaRPr lang="en-US" dirty="0">
              <a:solidFill>
                <a:srgbClr val="00B050"/>
              </a:solidFill>
            </a:endParaRPr>
          </a:p>
          <a:p>
            <a:pPr algn="ctr"/>
            <a:endParaRPr lang="en-US" dirty="0">
              <a:solidFill>
                <a:srgbClr val="00B050"/>
              </a:solidFill>
            </a:endParaRPr>
          </a:p>
          <a:p>
            <a:pPr algn="ctr"/>
            <a:endParaRPr lang="en-US" dirty="0">
              <a:solidFill>
                <a:srgbClr val="00B050"/>
              </a:solidFill>
            </a:endParaRPr>
          </a:p>
          <a:p>
            <a:pPr algn="ctr"/>
            <a:endParaRPr lang="en-US" dirty="0">
              <a:solidFill>
                <a:srgbClr val="00B050"/>
              </a:solidFill>
            </a:endParaRPr>
          </a:p>
          <a:p>
            <a:pPr algn="ctr"/>
            <a:endParaRPr lang="en-US" dirty="0">
              <a:solidFill>
                <a:srgbClr val="00B050"/>
              </a:solidFill>
            </a:endParaRPr>
          </a:p>
          <a:p>
            <a:pPr algn="ctr"/>
            <a:endParaRPr lang="en-US" dirty="0">
              <a:solidFill>
                <a:srgbClr val="00B050"/>
              </a:solidFill>
            </a:endParaRPr>
          </a:p>
        </p:txBody>
      </p:sp>
      <p:sp>
        <p:nvSpPr>
          <p:cNvPr id="8" name="TextBox 7">
            <a:extLst>
              <a:ext uri="{FF2B5EF4-FFF2-40B4-BE49-F238E27FC236}">
                <a16:creationId xmlns:a16="http://schemas.microsoft.com/office/drawing/2014/main" id="{3424D18C-524D-A11E-70A4-757D9C765D4B}"/>
              </a:ext>
            </a:extLst>
          </p:cNvPr>
          <p:cNvSpPr txBox="1"/>
          <p:nvPr/>
        </p:nvSpPr>
        <p:spPr>
          <a:xfrm>
            <a:off x="3473135" y="3429000"/>
            <a:ext cx="1796901" cy="1569660"/>
          </a:xfrm>
          <a:prstGeom prst="rect">
            <a:avLst/>
          </a:prstGeom>
          <a:noFill/>
        </p:spPr>
        <p:txBody>
          <a:bodyPr wrap="square" rtlCol="0">
            <a:spAutoFit/>
          </a:bodyPr>
          <a:lstStyle/>
          <a:p>
            <a:r>
              <a:rPr lang="en-US" sz="1600" dirty="0">
                <a:solidFill>
                  <a:srgbClr val="569CD6"/>
                </a:solidFill>
                <a:latin typeface="Consolas" panose="020B0609020204030204" pitchFamily="49" charset="0"/>
                <a:cs typeface="Consolas" panose="020B0609020204030204" pitchFamily="49" charset="0"/>
              </a:rPr>
              <a:t>@code </a:t>
            </a:r>
            <a:r>
              <a:rPr lang="en-US" sz="1600" dirty="0">
                <a:solidFill>
                  <a:schemeClr val="bg1"/>
                </a:solidFill>
                <a:latin typeface="Consolas" panose="020B0609020204030204" pitchFamily="49" charset="0"/>
                <a:cs typeface="Consolas" panose="020B0609020204030204" pitchFamily="49" charset="0"/>
              </a:rPr>
              <a:t>{</a:t>
            </a:r>
          </a:p>
          <a:p>
            <a:endParaRPr lang="en-US" sz="1600" dirty="0">
              <a:solidFill>
                <a:schemeClr val="bg1"/>
              </a:solidFill>
              <a:latin typeface="Consolas" panose="020B0609020204030204" pitchFamily="49" charset="0"/>
              <a:cs typeface="Consolas" panose="020B0609020204030204" pitchFamily="49" charset="0"/>
            </a:endParaRPr>
          </a:p>
          <a:p>
            <a:r>
              <a:rPr lang="en-US" sz="1600" dirty="0" err="1">
                <a:solidFill>
                  <a:srgbClr val="DCDCAA"/>
                </a:solidFill>
                <a:latin typeface="Consolas" panose="020B0609020204030204" pitchFamily="49" charset="0"/>
                <a:cs typeface="Consolas" panose="020B0609020204030204" pitchFamily="49" charset="0"/>
              </a:rPr>
              <a:t>PushModalAsync</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rgbClr val="9CDCFE"/>
                </a:solidFill>
                <a:latin typeface="Consolas" panose="020B0609020204030204" pitchFamily="49" charset="0"/>
                <a:cs typeface="Consolas" panose="020B0609020204030204" pitchFamily="49" charset="0"/>
              </a:rPr>
              <a:t>MauiPage</a:t>
            </a:r>
            <a:r>
              <a:rPr lang="en-US" sz="1600" dirty="0">
                <a:solidFill>
                  <a:schemeClr val="bg1"/>
                </a:solidFill>
                <a:latin typeface="Consolas" panose="020B0609020204030204" pitchFamily="49" charset="0"/>
                <a:cs typeface="Consolas" panose="020B0609020204030204" pitchFamily="49" charset="0"/>
              </a:rPr>
              <a:t>) </a:t>
            </a:r>
          </a:p>
          <a:p>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p>
        </p:txBody>
      </p:sp>
      <p:sp>
        <p:nvSpPr>
          <p:cNvPr id="7" name="Rounded Rectangle 6">
            <a:extLst>
              <a:ext uri="{FF2B5EF4-FFF2-40B4-BE49-F238E27FC236}">
                <a16:creationId xmlns:a16="http://schemas.microsoft.com/office/drawing/2014/main" id="{83F047E1-11C4-9B2C-C82B-3BD52D7E3A4D}"/>
              </a:ext>
            </a:extLst>
          </p:cNvPr>
          <p:cNvSpPr/>
          <p:nvPr/>
        </p:nvSpPr>
        <p:spPr>
          <a:xfrm>
            <a:off x="7384475" y="1928004"/>
            <a:ext cx="2501873" cy="376392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MAUI Page</a:t>
            </a:r>
          </a:p>
        </p:txBody>
      </p:sp>
      <p:sp>
        <p:nvSpPr>
          <p:cNvPr id="11" name="TextBox 10">
            <a:extLst>
              <a:ext uri="{FF2B5EF4-FFF2-40B4-BE49-F238E27FC236}">
                <a16:creationId xmlns:a16="http://schemas.microsoft.com/office/drawing/2014/main" id="{DAEE1075-56A7-2A78-FF79-48ECA53C52AC}"/>
              </a:ext>
            </a:extLst>
          </p:cNvPr>
          <p:cNvSpPr txBox="1"/>
          <p:nvPr/>
        </p:nvSpPr>
        <p:spPr>
          <a:xfrm>
            <a:off x="3345543" y="4246334"/>
            <a:ext cx="2052083" cy="338554"/>
          </a:xfrm>
          <a:prstGeom prst="rect">
            <a:avLst/>
          </a:prstGeom>
          <a:noFill/>
        </p:spPr>
        <p:txBody>
          <a:bodyPr wrap="square" rtlCol="0">
            <a:spAutoFit/>
          </a:bodyPr>
          <a:lstStyle/>
          <a:p>
            <a:pPr algn="ctr"/>
            <a:r>
              <a:rPr lang="en-US" sz="1600" dirty="0" err="1">
                <a:solidFill>
                  <a:srgbClr val="DCDCAA"/>
                </a:solidFill>
                <a:latin typeface="Consolas" panose="020B0609020204030204" pitchFamily="49" charset="0"/>
                <a:cs typeface="Consolas" panose="020B0609020204030204" pitchFamily="49" charset="0"/>
              </a:rPr>
              <a:t>PopModalAsync</a:t>
            </a: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36013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0013 -0.00092 L -0.34987 -0.00115 " pathEditMode="relative" rAng="0" ptsTypes="AA">
                                      <p:cBhvr>
                                        <p:cTn id="11" dur="2000" fill="hold"/>
                                        <p:tgtEl>
                                          <p:spTgt spid="7"/>
                                        </p:tgtEl>
                                        <p:attrNameLst>
                                          <p:attrName>ppt_x</p:attrName>
                                          <p:attrName>ppt_y</p:attrName>
                                        </p:attrNameLst>
                                      </p:cBhvr>
                                      <p:rCtr x="-17435" y="-23"/>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26" presetClass="exit" presetSubtype="0" fill="hold" grpId="1" nodeType="afterEffect">
                                  <p:stCondLst>
                                    <p:cond delay="2000"/>
                                  </p:stCondLst>
                                  <p:childTnLst>
                                    <p:animEffect transition="out" filter="wipe(down)">
                                      <p:cBhvr>
                                        <p:cTn id="19" dur="180" accel="50000">
                                          <p:stCondLst>
                                            <p:cond delay="1820"/>
                                          </p:stCondLst>
                                        </p:cTn>
                                        <p:tgtEl>
                                          <p:spTgt spid="7"/>
                                        </p:tgtEl>
                                      </p:cBhvr>
                                    </p:animEffect>
                                    <p:anim calcmode="lin" valueType="num">
                                      <p:cBhvr>
                                        <p:cTn id="20"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21"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22"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3"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4"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5"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6"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27" dur="26">
                                          <p:stCondLst>
                                            <p:cond delay="620"/>
                                          </p:stCondLst>
                                        </p:cTn>
                                        <p:tgtEl>
                                          <p:spTgt spid="7"/>
                                        </p:tgtEl>
                                      </p:cBhvr>
                                      <p:to x="100000" y="60000"/>
                                    </p:animScale>
                                    <p:animScale>
                                      <p:cBhvr>
                                        <p:cTn id="28" dur="166" decel="50000">
                                          <p:stCondLst>
                                            <p:cond delay="646"/>
                                          </p:stCondLst>
                                        </p:cTn>
                                        <p:tgtEl>
                                          <p:spTgt spid="7"/>
                                        </p:tgtEl>
                                      </p:cBhvr>
                                      <p:to x="100000" y="100000"/>
                                    </p:animScale>
                                    <p:animScale>
                                      <p:cBhvr>
                                        <p:cTn id="29" dur="26">
                                          <p:stCondLst>
                                            <p:cond delay="1312"/>
                                          </p:stCondLst>
                                        </p:cTn>
                                        <p:tgtEl>
                                          <p:spTgt spid="7"/>
                                        </p:tgtEl>
                                      </p:cBhvr>
                                      <p:to x="100000" y="80000"/>
                                    </p:animScale>
                                    <p:animScale>
                                      <p:cBhvr>
                                        <p:cTn id="30" dur="166" decel="50000">
                                          <p:stCondLst>
                                            <p:cond delay="1338"/>
                                          </p:stCondLst>
                                        </p:cTn>
                                        <p:tgtEl>
                                          <p:spTgt spid="7"/>
                                        </p:tgtEl>
                                      </p:cBhvr>
                                      <p:to x="100000" y="100000"/>
                                    </p:animScale>
                                    <p:animScale>
                                      <p:cBhvr>
                                        <p:cTn id="31" dur="26">
                                          <p:stCondLst>
                                            <p:cond delay="1642"/>
                                          </p:stCondLst>
                                        </p:cTn>
                                        <p:tgtEl>
                                          <p:spTgt spid="7"/>
                                        </p:tgtEl>
                                      </p:cBhvr>
                                      <p:to x="100000" y="90000"/>
                                    </p:animScale>
                                    <p:animScale>
                                      <p:cBhvr>
                                        <p:cTn id="32" dur="166" decel="50000">
                                          <p:stCondLst>
                                            <p:cond delay="1668"/>
                                          </p:stCondLst>
                                        </p:cTn>
                                        <p:tgtEl>
                                          <p:spTgt spid="7"/>
                                        </p:tgtEl>
                                      </p:cBhvr>
                                      <p:to x="100000" y="100000"/>
                                    </p:animScale>
                                    <p:animScale>
                                      <p:cBhvr>
                                        <p:cTn id="33" dur="26">
                                          <p:stCondLst>
                                            <p:cond delay="1808"/>
                                          </p:stCondLst>
                                        </p:cTn>
                                        <p:tgtEl>
                                          <p:spTgt spid="7"/>
                                        </p:tgtEl>
                                      </p:cBhvr>
                                      <p:to x="100000" y="95000"/>
                                    </p:animScale>
                                    <p:animScale>
                                      <p:cBhvr>
                                        <p:cTn id="34" dur="166" decel="50000">
                                          <p:stCondLst>
                                            <p:cond delay="1834"/>
                                          </p:stCondLst>
                                        </p:cTn>
                                        <p:tgtEl>
                                          <p:spTgt spid="7"/>
                                        </p:tgtEl>
                                      </p:cBhvr>
                                      <p:to x="100000" y="100000"/>
                                    </p:animScale>
                                    <p:set>
                                      <p:cBhvr>
                                        <p:cTn id="35" dur="1" fill="hold">
                                          <p:stCondLst>
                                            <p:cond delay="1999"/>
                                          </p:stCondLst>
                                        </p:cTn>
                                        <p:tgtEl>
                                          <p:spTgt spid="7"/>
                                        </p:tgtEl>
                                        <p:attrNameLst>
                                          <p:attrName>style.visibility</p:attrName>
                                        </p:attrNameLst>
                                      </p:cBhvr>
                                      <p:to>
                                        <p:strVal val="hidden"/>
                                      </p:to>
                                    </p:set>
                                  </p:childTnLst>
                                </p:cTn>
                              </p:par>
                              <p:par>
                                <p:cTn id="36" presetID="1" presetClass="exit" presetSubtype="0" fill="hold" grpId="1" nodeType="withEffect">
                                  <p:stCondLst>
                                    <p:cond delay="2000"/>
                                  </p:stCondLst>
                                  <p:childTnLst>
                                    <p:set>
                                      <p:cBhvr>
                                        <p:cTn id="37"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P spid="7" grpId="1" animBg="1"/>
      <p:bldP spid="11" grpId="0"/>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4C0B-E0C3-25C9-51B6-F6E6BE5F0B04}"/>
              </a:ext>
            </a:extLst>
          </p:cNvPr>
          <p:cNvSpPr>
            <a:spLocks noGrp="1"/>
          </p:cNvSpPr>
          <p:nvPr>
            <p:ph type="title"/>
          </p:nvPr>
        </p:nvSpPr>
        <p:spPr/>
        <p:txBody>
          <a:bodyPr/>
          <a:lstStyle/>
          <a:p>
            <a:r>
              <a:rPr lang="en-US" dirty="0"/>
              <a:t>Part 3 – </a:t>
            </a:r>
            <a:br>
              <a:rPr lang="en-US" dirty="0"/>
            </a:br>
            <a:r>
              <a:rPr lang="en-US" dirty="0"/>
              <a:t>Navigation</a:t>
            </a:r>
          </a:p>
        </p:txBody>
      </p:sp>
      <p:sp>
        <p:nvSpPr>
          <p:cNvPr id="3" name="Text Placeholder 2">
            <a:extLst>
              <a:ext uri="{FF2B5EF4-FFF2-40B4-BE49-F238E27FC236}">
                <a16:creationId xmlns:a16="http://schemas.microsoft.com/office/drawing/2014/main" id="{B1C2F4C2-C8B3-9CB9-50C9-4344E3AAD30D}"/>
              </a:ext>
            </a:extLst>
          </p:cNvPr>
          <p:cNvSpPr>
            <a:spLocks noGrp="1"/>
          </p:cNvSpPr>
          <p:nvPr>
            <p:ph type="body" idx="1"/>
          </p:nvPr>
        </p:nvSpPr>
        <p:spPr/>
        <p:txBody>
          <a:bodyPr/>
          <a:lstStyle/>
          <a:p>
            <a:r>
              <a:rPr lang="en-US" dirty="0">
                <a:hlinkClick r:id="rId3"/>
              </a:rPr>
              <a:t>https://aka.ms/blazor-hybrid-workshop</a:t>
            </a:r>
            <a:r>
              <a:rPr lang="en-US" dirty="0"/>
              <a:t> </a:t>
            </a:r>
          </a:p>
        </p:txBody>
      </p:sp>
    </p:spTree>
    <p:extLst>
      <p:ext uri="{BB962C8B-B14F-4D97-AF65-F5344CB8AC3E}">
        <p14:creationId xmlns:p14="http://schemas.microsoft.com/office/powerpoint/2010/main" val="1617112334"/>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1094</TotalTime>
  <Words>474</Words>
  <Application>Microsoft Macintosh PowerPoint</Application>
  <PresentationFormat>Widescreen</PresentationFormat>
  <Paragraphs>86</Paragraphs>
  <Slides>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Arial</vt:lpstr>
      <vt:lpstr>Calibri</vt:lpstr>
      <vt:lpstr>Consolas</vt:lpstr>
      <vt:lpstr>Open Sans</vt:lpstr>
      <vt:lpstr>Space Grotesk Medium</vt:lpstr>
      <vt:lpstr>1_Office Theme</vt:lpstr>
      <vt:lpstr>Build Native Cross-Platform apps with .NET MAUI &amp; Blazor Hybrid Workshop</vt:lpstr>
      <vt:lpstr>URI Navigation with NavManager</vt:lpstr>
      <vt:lpstr>URI Navigation with NavManager</vt:lpstr>
      <vt:lpstr>Navigation with Markup</vt:lpstr>
      <vt:lpstr>Navigating to .NET MAUI Pages</vt:lpstr>
      <vt:lpstr>Navigating to MAUI Pages</vt:lpstr>
      <vt:lpstr>Part 3 –  Navigation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Maddy Montaquila (Leger)</dc:creator>
  <cp:lastModifiedBy>Gerald Versluis</cp:lastModifiedBy>
  <cp:revision>36</cp:revision>
  <dcterms:created xsi:type="dcterms:W3CDTF">2024-06-09T16:53:08Z</dcterms:created>
  <dcterms:modified xsi:type="dcterms:W3CDTF">2024-08-22T08:32:11Z</dcterms:modified>
</cp:coreProperties>
</file>